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6" r:id="rId3"/>
    <p:sldId id="268" r:id="rId4"/>
    <p:sldId id="257" r:id="rId5"/>
    <p:sldId id="269" r:id="rId6"/>
    <p:sldId id="267" r:id="rId7"/>
    <p:sldId id="259" r:id="rId8"/>
    <p:sldId id="262" r:id="rId9"/>
    <p:sldId id="266" r:id="rId10"/>
    <p:sldId id="270" r:id="rId11"/>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ulius Endriuska" initials="SE" lastIdx="1" clrIdx="0">
    <p:extLst>
      <p:ext uri="{19B8F6BF-5375-455C-9EA6-DF929625EA0E}">
        <p15:presenceInfo xmlns="" xmlns:p15="http://schemas.microsoft.com/office/powerpoint/2012/main" userId="01872be28f080ad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showGuides="1">
      <p:cViewPr varScale="1">
        <p:scale>
          <a:sx n="91" d="100"/>
          <a:sy n="91" d="100"/>
        </p:scale>
        <p:origin x="-534"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t-LT"/>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t-LT"/>
          </a:p>
        </p:txBody>
      </p:sp>
      <p:sp>
        <p:nvSpPr>
          <p:cNvPr id="4" name="Date Placeholder 3"/>
          <p:cNvSpPr>
            <a:spLocks noGrp="1"/>
          </p:cNvSpPr>
          <p:nvPr>
            <p:ph type="dt" sz="half" idx="10"/>
          </p:nvPr>
        </p:nvSpPr>
        <p:spPr/>
        <p:txBody>
          <a:bodyPr/>
          <a:lstStyle/>
          <a:p>
            <a:fld id="{032E2AB1-7C76-42E0-B1C8-B68C5E01CF06}" type="datetimeFigureOut">
              <a:rPr lang="lt-LT" smtClean="0"/>
              <a:pPr/>
              <a:t>2020.03.27</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DD8E8AC6-6D44-46DF-96C8-8C601A8B5399}" type="slidenum">
              <a:rPr lang="lt-LT" smtClean="0"/>
              <a:pPr/>
              <a:t>‹#›</a:t>
            </a:fld>
            <a:endParaRPr lang="lt-LT"/>
          </a:p>
        </p:txBody>
      </p:sp>
    </p:spTree>
    <p:extLst>
      <p:ext uri="{BB962C8B-B14F-4D97-AF65-F5344CB8AC3E}">
        <p14:creationId xmlns="" xmlns:p14="http://schemas.microsoft.com/office/powerpoint/2010/main" val="2281329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p>
            <a:fld id="{032E2AB1-7C76-42E0-B1C8-B68C5E01CF06}" type="datetimeFigureOut">
              <a:rPr lang="lt-LT" smtClean="0"/>
              <a:pPr/>
              <a:t>2020.03.27</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DD8E8AC6-6D44-46DF-96C8-8C601A8B5399}" type="slidenum">
              <a:rPr lang="lt-LT" smtClean="0"/>
              <a:pPr/>
              <a:t>‹#›</a:t>
            </a:fld>
            <a:endParaRPr lang="lt-LT"/>
          </a:p>
        </p:txBody>
      </p:sp>
    </p:spTree>
    <p:extLst>
      <p:ext uri="{BB962C8B-B14F-4D97-AF65-F5344CB8AC3E}">
        <p14:creationId xmlns="" xmlns:p14="http://schemas.microsoft.com/office/powerpoint/2010/main" val="1602176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lt-LT"/>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p>
            <a:fld id="{032E2AB1-7C76-42E0-B1C8-B68C5E01CF06}" type="datetimeFigureOut">
              <a:rPr lang="lt-LT" smtClean="0"/>
              <a:pPr/>
              <a:t>2020.03.27</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DD8E8AC6-6D44-46DF-96C8-8C601A8B5399}" type="slidenum">
              <a:rPr lang="lt-LT" smtClean="0"/>
              <a:pPr/>
              <a:t>‹#›</a:t>
            </a:fld>
            <a:endParaRPr lang="lt-LT"/>
          </a:p>
        </p:txBody>
      </p:sp>
    </p:spTree>
    <p:extLst>
      <p:ext uri="{BB962C8B-B14F-4D97-AF65-F5344CB8AC3E}">
        <p14:creationId xmlns="" xmlns:p14="http://schemas.microsoft.com/office/powerpoint/2010/main" val="4208264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p>
            <a:fld id="{032E2AB1-7C76-42E0-B1C8-B68C5E01CF06}" type="datetimeFigureOut">
              <a:rPr lang="lt-LT" smtClean="0"/>
              <a:pPr/>
              <a:t>2020.03.27</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DD8E8AC6-6D44-46DF-96C8-8C601A8B5399}" type="slidenum">
              <a:rPr lang="lt-LT" smtClean="0"/>
              <a:pPr/>
              <a:t>‹#›</a:t>
            </a:fld>
            <a:endParaRPr lang="lt-LT"/>
          </a:p>
        </p:txBody>
      </p:sp>
    </p:spTree>
    <p:extLst>
      <p:ext uri="{BB962C8B-B14F-4D97-AF65-F5344CB8AC3E}">
        <p14:creationId xmlns="" xmlns:p14="http://schemas.microsoft.com/office/powerpoint/2010/main" val="632602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t-LT"/>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32E2AB1-7C76-42E0-B1C8-B68C5E01CF06}" type="datetimeFigureOut">
              <a:rPr lang="lt-LT" smtClean="0"/>
              <a:pPr/>
              <a:t>2020.03.27</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DD8E8AC6-6D44-46DF-96C8-8C601A8B5399}" type="slidenum">
              <a:rPr lang="lt-LT" smtClean="0"/>
              <a:pPr/>
              <a:t>‹#›</a:t>
            </a:fld>
            <a:endParaRPr lang="lt-LT"/>
          </a:p>
        </p:txBody>
      </p:sp>
    </p:spTree>
    <p:extLst>
      <p:ext uri="{BB962C8B-B14F-4D97-AF65-F5344CB8AC3E}">
        <p14:creationId xmlns="" xmlns:p14="http://schemas.microsoft.com/office/powerpoint/2010/main" val="1795027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Date Placeholder 4"/>
          <p:cNvSpPr>
            <a:spLocks noGrp="1"/>
          </p:cNvSpPr>
          <p:nvPr>
            <p:ph type="dt" sz="half" idx="10"/>
          </p:nvPr>
        </p:nvSpPr>
        <p:spPr/>
        <p:txBody>
          <a:bodyPr/>
          <a:lstStyle/>
          <a:p>
            <a:fld id="{032E2AB1-7C76-42E0-B1C8-B68C5E01CF06}" type="datetimeFigureOut">
              <a:rPr lang="lt-LT" smtClean="0"/>
              <a:pPr/>
              <a:t>2020.03.27</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DD8E8AC6-6D44-46DF-96C8-8C601A8B5399}" type="slidenum">
              <a:rPr lang="lt-LT" smtClean="0"/>
              <a:pPr/>
              <a:t>‹#›</a:t>
            </a:fld>
            <a:endParaRPr lang="lt-LT"/>
          </a:p>
        </p:txBody>
      </p:sp>
    </p:spTree>
    <p:extLst>
      <p:ext uri="{BB962C8B-B14F-4D97-AF65-F5344CB8AC3E}">
        <p14:creationId xmlns="" xmlns:p14="http://schemas.microsoft.com/office/powerpoint/2010/main" val="2496691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lt-LT"/>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7" name="Date Placeholder 6"/>
          <p:cNvSpPr>
            <a:spLocks noGrp="1"/>
          </p:cNvSpPr>
          <p:nvPr>
            <p:ph type="dt" sz="half" idx="10"/>
          </p:nvPr>
        </p:nvSpPr>
        <p:spPr/>
        <p:txBody>
          <a:bodyPr/>
          <a:lstStyle/>
          <a:p>
            <a:fld id="{032E2AB1-7C76-42E0-B1C8-B68C5E01CF06}" type="datetimeFigureOut">
              <a:rPr lang="lt-LT" smtClean="0"/>
              <a:pPr/>
              <a:t>2020.03.27</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DD8E8AC6-6D44-46DF-96C8-8C601A8B5399}" type="slidenum">
              <a:rPr lang="lt-LT" smtClean="0"/>
              <a:pPr/>
              <a:t>‹#›</a:t>
            </a:fld>
            <a:endParaRPr lang="lt-LT"/>
          </a:p>
        </p:txBody>
      </p:sp>
    </p:spTree>
    <p:extLst>
      <p:ext uri="{BB962C8B-B14F-4D97-AF65-F5344CB8AC3E}">
        <p14:creationId xmlns="" xmlns:p14="http://schemas.microsoft.com/office/powerpoint/2010/main" val="2551991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Date Placeholder 2"/>
          <p:cNvSpPr>
            <a:spLocks noGrp="1"/>
          </p:cNvSpPr>
          <p:nvPr>
            <p:ph type="dt" sz="half" idx="10"/>
          </p:nvPr>
        </p:nvSpPr>
        <p:spPr/>
        <p:txBody>
          <a:bodyPr/>
          <a:lstStyle/>
          <a:p>
            <a:fld id="{032E2AB1-7C76-42E0-B1C8-B68C5E01CF06}" type="datetimeFigureOut">
              <a:rPr lang="lt-LT" smtClean="0"/>
              <a:pPr/>
              <a:t>2020.03.27</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DD8E8AC6-6D44-46DF-96C8-8C601A8B5399}" type="slidenum">
              <a:rPr lang="lt-LT" smtClean="0"/>
              <a:pPr/>
              <a:t>‹#›</a:t>
            </a:fld>
            <a:endParaRPr lang="lt-LT"/>
          </a:p>
        </p:txBody>
      </p:sp>
    </p:spTree>
    <p:extLst>
      <p:ext uri="{BB962C8B-B14F-4D97-AF65-F5344CB8AC3E}">
        <p14:creationId xmlns="" xmlns:p14="http://schemas.microsoft.com/office/powerpoint/2010/main" val="229438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2E2AB1-7C76-42E0-B1C8-B68C5E01CF06}" type="datetimeFigureOut">
              <a:rPr lang="lt-LT" smtClean="0"/>
              <a:pPr/>
              <a:t>2020.03.27</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DD8E8AC6-6D44-46DF-96C8-8C601A8B5399}" type="slidenum">
              <a:rPr lang="lt-LT" smtClean="0"/>
              <a:pPr/>
              <a:t>‹#›</a:t>
            </a:fld>
            <a:endParaRPr lang="lt-LT"/>
          </a:p>
        </p:txBody>
      </p:sp>
    </p:spTree>
    <p:extLst>
      <p:ext uri="{BB962C8B-B14F-4D97-AF65-F5344CB8AC3E}">
        <p14:creationId xmlns="" xmlns:p14="http://schemas.microsoft.com/office/powerpoint/2010/main" val="390258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32E2AB1-7C76-42E0-B1C8-B68C5E01CF06}" type="datetimeFigureOut">
              <a:rPr lang="lt-LT" smtClean="0"/>
              <a:pPr/>
              <a:t>2020.03.27</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DD8E8AC6-6D44-46DF-96C8-8C601A8B5399}" type="slidenum">
              <a:rPr lang="lt-LT" smtClean="0"/>
              <a:pPr/>
              <a:t>‹#›</a:t>
            </a:fld>
            <a:endParaRPr lang="lt-LT"/>
          </a:p>
        </p:txBody>
      </p:sp>
    </p:spTree>
    <p:extLst>
      <p:ext uri="{BB962C8B-B14F-4D97-AF65-F5344CB8AC3E}">
        <p14:creationId xmlns="" xmlns:p14="http://schemas.microsoft.com/office/powerpoint/2010/main" val="2469481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32E2AB1-7C76-42E0-B1C8-B68C5E01CF06}" type="datetimeFigureOut">
              <a:rPr lang="lt-LT" smtClean="0"/>
              <a:pPr/>
              <a:t>2020.03.27</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DD8E8AC6-6D44-46DF-96C8-8C601A8B5399}" type="slidenum">
              <a:rPr lang="lt-LT" smtClean="0"/>
              <a:pPr/>
              <a:t>‹#›</a:t>
            </a:fld>
            <a:endParaRPr lang="lt-LT"/>
          </a:p>
        </p:txBody>
      </p:sp>
    </p:spTree>
    <p:extLst>
      <p:ext uri="{BB962C8B-B14F-4D97-AF65-F5344CB8AC3E}">
        <p14:creationId xmlns="" xmlns:p14="http://schemas.microsoft.com/office/powerpoint/2010/main" val="1762672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t-LT"/>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2E2AB1-7C76-42E0-B1C8-B68C5E01CF06}" type="datetimeFigureOut">
              <a:rPr lang="lt-LT" smtClean="0"/>
              <a:pPr/>
              <a:t>2020.03.27</a:t>
            </a:fld>
            <a:endParaRPr lang="lt-L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8E8AC6-6D44-46DF-96C8-8C601A8B5399}" type="slidenum">
              <a:rPr lang="lt-LT" smtClean="0"/>
              <a:pPr/>
              <a:t>‹#›</a:t>
            </a:fld>
            <a:endParaRPr lang="lt-LT"/>
          </a:p>
        </p:txBody>
      </p:sp>
    </p:spTree>
    <p:extLst>
      <p:ext uri="{BB962C8B-B14F-4D97-AF65-F5344CB8AC3E}">
        <p14:creationId xmlns="" xmlns:p14="http://schemas.microsoft.com/office/powerpoint/2010/main" val="31286471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youtube.com/watch?v=Okr2ugTTqY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youtube.com/watch?v=TlYZBYevE_0"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danutsurpliene@gmail.com" TargetMode="External"/><Relationship Id="rId2" Type="http://schemas.openxmlformats.org/officeDocument/2006/relationships/hyperlink" Target="mailto:dangegraus@gmail.com" TargetMode="Externa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928BCCE0-277B-4EC3-AEE0-0563795F1723}"/>
              </a:ext>
            </a:extLst>
          </p:cNvPr>
          <p:cNvSpPr>
            <a:spLocks noGrp="1"/>
          </p:cNvSpPr>
          <p:nvPr>
            <p:ph type="subTitle" idx="1"/>
          </p:nvPr>
        </p:nvSpPr>
        <p:spPr>
          <a:xfrm>
            <a:off x="87656" y="2221992"/>
            <a:ext cx="4267368" cy="3941064"/>
          </a:xfrm>
        </p:spPr>
        <p:txBody>
          <a:bodyPr>
            <a:normAutofit lnSpcReduction="10000"/>
          </a:bodyPr>
          <a:lstStyle/>
          <a:p>
            <a:r>
              <a:rPr lang="lt-LT" sz="3000" b="1" u="sng" dirty="0"/>
              <a:t>I diena:</a:t>
            </a:r>
          </a:p>
          <a:p>
            <a:endParaRPr lang="lt-LT" sz="3000" b="1" u="sng" dirty="0"/>
          </a:p>
          <a:p>
            <a:pPr marL="342900" indent="-342900" algn="l">
              <a:buFont typeface="Arial" panose="020B0604020202020204" pitchFamily="34" charset="0"/>
              <a:buChar char="•"/>
            </a:pPr>
            <a:r>
              <a:rPr lang="lt-LT" i="1" dirty="0"/>
              <a:t>Vaikai sužinos apie pavasarį parskrendančius paukščius – pempę, vieversį.</a:t>
            </a:r>
          </a:p>
          <a:p>
            <a:pPr marL="342900" indent="-342900" algn="l">
              <a:buFont typeface="Arial" panose="020B0604020202020204" pitchFamily="34" charset="0"/>
              <a:buChar char="•"/>
            </a:pPr>
            <a:r>
              <a:rPr lang="lt-LT" i="1" dirty="0"/>
              <a:t>Palygins paukščius pagal jų išvaizdą;</a:t>
            </a:r>
          </a:p>
          <a:p>
            <a:pPr marL="342900" indent="-342900" algn="l">
              <a:buFont typeface="Arial" panose="020B0604020202020204" pitchFamily="34" charset="0"/>
              <a:buChar char="•"/>
            </a:pPr>
            <a:r>
              <a:rPr lang="lt-LT" i="1" dirty="0"/>
              <a:t>Įsiklausys į paukščių skleidžiamus garsus;</a:t>
            </a:r>
          </a:p>
          <a:p>
            <a:pPr marL="342900" indent="-342900" algn="l">
              <a:buFont typeface="Arial" panose="020B0604020202020204" pitchFamily="34" charset="0"/>
              <a:buChar char="•"/>
            </a:pPr>
            <a:r>
              <a:rPr lang="lt-LT" i="1" dirty="0"/>
              <a:t>Kūrybiškai atvaizduos paukštį.</a:t>
            </a:r>
          </a:p>
          <a:p>
            <a:endParaRPr lang="lt-LT" dirty="0"/>
          </a:p>
        </p:txBody>
      </p:sp>
      <p:pic>
        <p:nvPicPr>
          <p:cNvPr id="4" name="Content Placeholder 4">
            <a:extLst>
              <a:ext uri="{FF2B5EF4-FFF2-40B4-BE49-F238E27FC236}">
                <a16:creationId xmlns="" xmlns:a16="http://schemas.microsoft.com/office/drawing/2014/main" id="{03ED75B7-11E5-45D4-9BB2-57076439B0DE}"/>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222929" y="1655217"/>
            <a:ext cx="6881415" cy="5090927"/>
          </a:xfrm>
          <a:prstGeom prst="rect">
            <a:avLst/>
          </a:prstGeom>
        </p:spPr>
      </p:pic>
      <p:sp>
        <p:nvSpPr>
          <p:cNvPr id="7" name="Title 1">
            <a:extLst>
              <a:ext uri="{FF2B5EF4-FFF2-40B4-BE49-F238E27FC236}">
                <a16:creationId xmlns="" xmlns:a16="http://schemas.microsoft.com/office/drawing/2014/main" id="{55FD044B-9F41-4708-9ADD-EB094ABA589E}"/>
              </a:ext>
            </a:extLst>
          </p:cNvPr>
          <p:cNvSpPr txBox="1">
            <a:spLocks/>
          </p:cNvSpPr>
          <p:nvPr/>
        </p:nvSpPr>
        <p:spPr>
          <a:xfrm>
            <a:off x="87656" y="111855"/>
            <a:ext cx="5530480" cy="165304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lt-LT" sz="3600" dirty="0"/>
              <a:t>Savaitės tema:</a:t>
            </a:r>
            <a:br>
              <a:rPr lang="lt-LT" sz="3600" dirty="0"/>
            </a:br>
            <a:r>
              <a:rPr lang="lt-LT" sz="3600" dirty="0"/>
              <a:t>„</a:t>
            </a:r>
            <a:r>
              <a:rPr lang="lt-LT" sz="3600" b="1" dirty="0"/>
              <a:t>VARNĖNO INKILE</a:t>
            </a:r>
            <a:r>
              <a:rPr lang="lt-LT" sz="3600" dirty="0"/>
              <a:t>“</a:t>
            </a:r>
          </a:p>
        </p:txBody>
      </p:sp>
    </p:spTree>
    <p:extLst>
      <p:ext uri="{BB962C8B-B14F-4D97-AF65-F5344CB8AC3E}">
        <p14:creationId xmlns="" xmlns:p14="http://schemas.microsoft.com/office/powerpoint/2010/main" val="2567200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05BC68-BD4A-4B6B-8F9C-2BCC96BD5789}"/>
              </a:ext>
            </a:extLst>
          </p:cNvPr>
          <p:cNvSpPr>
            <a:spLocks noGrp="1"/>
          </p:cNvSpPr>
          <p:nvPr>
            <p:ph type="title"/>
          </p:nvPr>
        </p:nvSpPr>
        <p:spPr>
          <a:xfrm>
            <a:off x="838200" y="271221"/>
            <a:ext cx="10515600" cy="1419468"/>
          </a:xfrm>
        </p:spPr>
        <p:txBody>
          <a:bodyPr>
            <a:normAutofit/>
          </a:bodyPr>
          <a:lstStyle/>
          <a:p>
            <a:pPr algn="ctr"/>
            <a:r>
              <a:rPr lang="lt-LT" sz="5300" b="1" dirty="0">
                <a:solidFill>
                  <a:srgbClr val="FFC000"/>
                </a:solidFill>
              </a:rPr>
              <a:t>SĖKMĖS! </a:t>
            </a:r>
            <a:r>
              <a:rPr lang="lt-LT" sz="5300" b="1" dirty="0">
                <a:solidFill>
                  <a:srgbClr val="FFC000"/>
                </a:solidFill>
                <a:sym typeface="Wingdings" panose="05000000000000000000" pitchFamily="2" charset="2"/>
              </a:rPr>
              <a:t></a:t>
            </a:r>
            <a:endParaRPr lang="lt-LT" dirty="0">
              <a:solidFill>
                <a:srgbClr val="FFC000"/>
              </a:solidFill>
            </a:endParaRPr>
          </a:p>
        </p:txBody>
      </p:sp>
      <p:sp>
        <p:nvSpPr>
          <p:cNvPr id="3" name="Content Placeholder 2">
            <a:extLst>
              <a:ext uri="{FF2B5EF4-FFF2-40B4-BE49-F238E27FC236}">
                <a16:creationId xmlns="" xmlns:a16="http://schemas.microsoft.com/office/drawing/2014/main" id="{3F6B706B-F1F1-4806-8D4C-8B760BE55804}"/>
              </a:ext>
            </a:extLst>
          </p:cNvPr>
          <p:cNvSpPr>
            <a:spLocks noGrp="1"/>
          </p:cNvSpPr>
          <p:nvPr>
            <p:ph idx="1"/>
          </p:nvPr>
        </p:nvSpPr>
        <p:spPr/>
        <p:txBody>
          <a:bodyPr/>
          <a:lstStyle/>
          <a:p>
            <a:r>
              <a:rPr lang="lt-LT" dirty="0"/>
              <a:t>Jei kas neaišku ar norite pasikonsultuoti, būtinai skambinkite </a:t>
            </a:r>
          </a:p>
          <a:p>
            <a:r>
              <a:rPr lang="lt-LT" dirty="0"/>
              <a:t>arba rašykite per messenger (asmeniškai)!</a:t>
            </a:r>
          </a:p>
          <a:p>
            <a:pPr marL="0" indent="0">
              <a:buNone/>
            </a:pPr>
            <a:endParaRPr lang="lt-LT" b="1" dirty="0"/>
          </a:p>
          <a:p>
            <a:r>
              <a:rPr lang="lt-LT" b="1" dirty="0">
                <a:solidFill>
                  <a:srgbClr val="0070C0"/>
                </a:solidFill>
              </a:rPr>
              <a:t>Danutė Surplienė,</a:t>
            </a:r>
            <a:r>
              <a:rPr lang="lt-LT" dirty="0">
                <a:solidFill>
                  <a:srgbClr val="0070C0"/>
                </a:solidFill>
              </a:rPr>
              <a:t> tel. 868427319</a:t>
            </a:r>
          </a:p>
          <a:p>
            <a:r>
              <a:rPr lang="lt-LT" b="1" dirty="0">
                <a:solidFill>
                  <a:srgbClr val="0070C0"/>
                </a:solidFill>
              </a:rPr>
              <a:t>Danguolė Endriuškienė,</a:t>
            </a:r>
            <a:r>
              <a:rPr lang="lt-LT" dirty="0">
                <a:solidFill>
                  <a:srgbClr val="0070C0"/>
                </a:solidFill>
              </a:rPr>
              <a:t> tel. 861889465</a:t>
            </a:r>
          </a:p>
          <a:p>
            <a:pPr marL="0" indent="0">
              <a:buNone/>
            </a:pPr>
            <a:endParaRPr lang="lt-LT" dirty="0"/>
          </a:p>
          <a:p>
            <a:pPr marL="0" indent="0" algn="ctr">
              <a:buNone/>
            </a:pPr>
            <a:r>
              <a:rPr lang="lt-LT" u="sng" dirty="0">
                <a:solidFill>
                  <a:srgbClr val="C00000"/>
                </a:solidFill>
              </a:rPr>
              <a:t>Skambinti galite nuo 9 iki 18 val. darbo dienomis.</a:t>
            </a:r>
          </a:p>
          <a:p>
            <a:endParaRPr lang="lt-LT" dirty="0"/>
          </a:p>
        </p:txBody>
      </p:sp>
    </p:spTree>
    <p:extLst>
      <p:ext uri="{BB962C8B-B14F-4D97-AF65-F5344CB8AC3E}">
        <p14:creationId xmlns="" xmlns:p14="http://schemas.microsoft.com/office/powerpoint/2010/main" val="2718994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742" y="176964"/>
            <a:ext cx="4724289" cy="6525588"/>
          </a:xfrm>
        </p:spPr>
        <p:txBody>
          <a:bodyPr>
            <a:normAutofit/>
          </a:bodyPr>
          <a:lstStyle/>
          <a:p>
            <a:r>
              <a:rPr lang="lt-LT" sz="2400" dirty="0">
                <a:latin typeface="Times New Roman" panose="02020603050405020304" pitchFamily="18" charset="0"/>
                <a:cs typeface="Times New Roman" panose="02020603050405020304" pitchFamily="18" charset="0"/>
              </a:rPr>
              <a:t>   Sveiki gyvi, sveiki gyvi</a:t>
            </a:r>
            <a:r>
              <a:rPr lang="en-US" sz="2400" dirty="0">
                <a:latin typeface="Times New Roman" panose="02020603050405020304" pitchFamily="18" charset="0"/>
                <a:cs typeface="Times New Roman" panose="02020603050405020304" pitchFamily="18" charset="0"/>
              </a:rPr>
              <a:t>!</a:t>
            </a:r>
            <a:r>
              <a:rPr lang="lt-LT" sz="2400" dirty="0">
                <a:latin typeface="Times New Roman" panose="02020603050405020304" pitchFamily="18" charset="0"/>
                <a:cs typeface="Times New Roman" panose="02020603050405020304" pitchFamily="18" charset="0"/>
              </a:rPr>
              <a:t/>
            </a:r>
            <a:br>
              <a:rPr lang="lt-LT" sz="2400" dirty="0">
                <a:latin typeface="Times New Roman" panose="02020603050405020304" pitchFamily="18" charset="0"/>
                <a:cs typeface="Times New Roman" panose="02020603050405020304" pitchFamily="18" charset="0"/>
              </a:rPr>
            </a:br>
            <a:r>
              <a:rPr lang="lt-LT" sz="2400" dirty="0">
                <a:latin typeface="Times New Roman" panose="02020603050405020304" pitchFamily="18" charset="0"/>
                <a:cs typeface="Times New Roman" panose="02020603050405020304" pitchFamily="18" charset="0"/>
              </a:rPr>
              <a:t>Sveiki gyvi, vaikučiai</a:t>
            </a:r>
            <a:r>
              <a:rPr lang="en-US" sz="2400" dirty="0">
                <a:latin typeface="Times New Roman" panose="02020603050405020304" pitchFamily="18" charset="0"/>
                <a:cs typeface="Times New Roman" panose="02020603050405020304" pitchFamily="18" charset="0"/>
              </a:rPr>
              <a:t>!</a:t>
            </a:r>
            <a:r>
              <a:rPr lang="lt-LT" sz="2400" dirty="0">
                <a:latin typeface="Times New Roman" panose="02020603050405020304" pitchFamily="18" charset="0"/>
                <a:cs typeface="Times New Roman" panose="02020603050405020304" pitchFamily="18" charset="0"/>
              </a:rPr>
              <a:t/>
            </a:r>
            <a:br>
              <a:rPr lang="lt-LT" sz="2400" dirty="0">
                <a:latin typeface="Times New Roman" panose="02020603050405020304" pitchFamily="18" charset="0"/>
                <a:cs typeface="Times New Roman" panose="02020603050405020304" pitchFamily="18" charset="0"/>
              </a:rPr>
            </a:br>
            <a:r>
              <a:rPr lang="lt-LT" sz="2400" dirty="0">
                <a:latin typeface="Times New Roman" panose="02020603050405020304" pitchFamily="18" charset="0"/>
                <a:cs typeface="Times New Roman" panose="02020603050405020304" pitchFamily="18" charset="0"/>
              </a:rPr>
              <a:t>Klyvys klyvys,</a:t>
            </a:r>
            <a:br>
              <a:rPr lang="lt-LT" sz="2400" dirty="0">
                <a:latin typeface="Times New Roman" panose="02020603050405020304" pitchFamily="18" charset="0"/>
                <a:cs typeface="Times New Roman" panose="02020603050405020304" pitchFamily="18" charset="0"/>
              </a:rPr>
            </a:br>
            <a:r>
              <a:rPr lang="lt-LT" sz="2400" dirty="0">
                <a:latin typeface="Times New Roman" panose="02020603050405020304" pitchFamily="18" charset="0"/>
                <a:cs typeface="Times New Roman" panose="02020603050405020304" pitchFamily="18" charset="0"/>
              </a:rPr>
              <a:t>     Kas mane padyvys?</a:t>
            </a:r>
            <a:br>
              <a:rPr lang="lt-LT" sz="2400" dirty="0">
                <a:latin typeface="Times New Roman" panose="02020603050405020304" pitchFamily="18" charset="0"/>
                <a:cs typeface="Times New Roman" panose="02020603050405020304" pitchFamily="18" charset="0"/>
              </a:rPr>
            </a:br>
            <a:r>
              <a:rPr lang="lt-LT" sz="2400" dirty="0">
                <a:latin typeface="Times New Roman" panose="02020603050405020304" pitchFamily="18" charset="0"/>
                <a:cs typeface="Times New Roman" panose="02020603050405020304" pitchFamily="18" charset="0"/>
              </a:rPr>
              <a:t>    Kas mane padyvys?</a:t>
            </a:r>
            <a:br>
              <a:rPr lang="lt-LT" sz="2400" dirty="0">
                <a:latin typeface="Times New Roman" panose="02020603050405020304" pitchFamily="18" charset="0"/>
                <a:cs typeface="Times New Roman" panose="02020603050405020304" pitchFamily="18" charset="0"/>
              </a:rPr>
            </a:br>
            <a:r>
              <a:rPr lang="lt-LT" sz="2400" dirty="0">
                <a:latin typeface="Times New Roman" panose="02020603050405020304" pitchFamily="18" charset="0"/>
                <a:cs typeface="Times New Roman" panose="02020603050405020304" pitchFamily="18" charset="0"/>
              </a:rPr>
              <a:t>   Kiaušinėlius dėsiu,</a:t>
            </a:r>
            <a:br>
              <a:rPr lang="lt-LT" sz="2400" dirty="0">
                <a:latin typeface="Times New Roman" panose="02020603050405020304" pitchFamily="18" charset="0"/>
                <a:cs typeface="Times New Roman" panose="02020603050405020304" pitchFamily="18" charset="0"/>
              </a:rPr>
            </a:br>
            <a:r>
              <a:rPr lang="lt-LT" sz="2400" dirty="0">
                <a:latin typeface="Times New Roman" panose="02020603050405020304" pitchFamily="18" charset="0"/>
                <a:cs typeface="Times New Roman" panose="02020603050405020304" pitchFamily="18" charset="0"/>
              </a:rPr>
              <a:t> Vaikelius perėsiu.</a:t>
            </a:r>
            <a:br>
              <a:rPr lang="lt-LT" sz="2400" dirty="0">
                <a:latin typeface="Times New Roman" panose="02020603050405020304" pitchFamily="18" charset="0"/>
                <a:cs typeface="Times New Roman" panose="02020603050405020304" pitchFamily="18" charset="0"/>
              </a:rPr>
            </a:br>
            <a:r>
              <a:rPr lang="lt-LT" sz="2400" dirty="0">
                <a:latin typeface="Times New Roman" panose="02020603050405020304" pitchFamily="18" charset="0"/>
                <a:cs typeface="Times New Roman" panose="02020603050405020304" pitchFamily="18" charset="0"/>
              </a:rPr>
              <a:t>       Kiaušinėliai taškuoti, </a:t>
            </a:r>
            <a:br>
              <a:rPr lang="lt-LT" sz="2400" dirty="0">
                <a:latin typeface="Times New Roman" panose="02020603050405020304" pitchFamily="18" charset="0"/>
                <a:cs typeface="Times New Roman" panose="02020603050405020304" pitchFamily="18" charset="0"/>
              </a:rPr>
            </a:br>
            <a:r>
              <a:rPr lang="lt-LT" sz="2400" dirty="0">
                <a:latin typeface="Times New Roman" panose="02020603050405020304" pitchFamily="18" charset="0"/>
                <a:cs typeface="Times New Roman" panose="02020603050405020304" pitchFamily="18" charset="0"/>
              </a:rPr>
              <a:t>   Vaikeliai kuoduoti.</a:t>
            </a:r>
            <a:br>
              <a:rPr lang="lt-LT" sz="2400" dirty="0">
                <a:latin typeface="Times New Roman" panose="02020603050405020304" pitchFamily="18" charset="0"/>
                <a:cs typeface="Times New Roman" panose="02020603050405020304" pitchFamily="18" charset="0"/>
              </a:rPr>
            </a:br>
            <a:r>
              <a:rPr lang="lt-LT" sz="2400" dirty="0">
                <a:latin typeface="Times New Roman" panose="02020603050405020304" pitchFamily="18" charset="0"/>
                <a:cs typeface="Times New Roman" panose="02020603050405020304" pitchFamily="18" charset="0"/>
              </a:rPr>
              <a:t/>
            </a:r>
            <a:br>
              <a:rPr lang="lt-LT" sz="2400" dirty="0">
                <a:latin typeface="Times New Roman" panose="02020603050405020304" pitchFamily="18" charset="0"/>
                <a:cs typeface="Times New Roman" panose="02020603050405020304" pitchFamily="18" charset="0"/>
              </a:rPr>
            </a:br>
            <a:r>
              <a:rPr lang="lt-LT" sz="2400" dirty="0">
                <a:latin typeface="Times New Roman" panose="02020603050405020304" pitchFamily="18" charset="0"/>
                <a:cs typeface="Times New Roman" panose="02020603050405020304" pitchFamily="18" charset="0"/>
              </a:rPr>
              <a:t>Koks paukštis sveikinasi taip? </a:t>
            </a:r>
            <a:br>
              <a:rPr lang="lt-LT" sz="2400" dirty="0">
                <a:latin typeface="Times New Roman" panose="02020603050405020304" pitchFamily="18" charset="0"/>
                <a:cs typeface="Times New Roman" panose="02020603050405020304" pitchFamily="18" charset="0"/>
              </a:rPr>
            </a:br>
            <a:r>
              <a:rPr lang="lt-LT" sz="2400" dirty="0">
                <a:latin typeface="Times New Roman" panose="02020603050405020304" pitchFamily="18" charset="0"/>
                <a:cs typeface="Times New Roman" panose="02020603050405020304" pitchFamily="18" charset="0"/>
              </a:rPr>
              <a:t>(PEMPĖ)</a:t>
            </a:r>
            <a:br>
              <a:rPr lang="lt-LT" sz="2400" dirty="0">
                <a:latin typeface="Times New Roman" panose="02020603050405020304" pitchFamily="18" charset="0"/>
                <a:cs typeface="Times New Roman" panose="02020603050405020304" pitchFamily="18" charset="0"/>
              </a:rPr>
            </a:br>
            <a:r>
              <a:rPr lang="lt-LT" sz="2400" dirty="0">
                <a:latin typeface="Times New Roman" panose="02020603050405020304" pitchFamily="18" charset="0"/>
                <a:cs typeface="Times New Roman" panose="02020603050405020304" pitchFamily="18" charset="0"/>
              </a:rPr>
              <a:t/>
            </a:r>
            <a:br>
              <a:rPr lang="lt-LT" sz="2400" dirty="0">
                <a:latin typeface="Times New Roman" panose="02020603050405020304" pitchFamily="18" charset="0"/>
                <a:cs typeface="Times New Roman" panose="02020603050405020304" pitchFamily="18" charset="0"/>
              </a:rPr>
            </a:br>
            <a:r>
              <a:rPr lang="lt-LT" sz="2400" dirty="0">
                <a:latin typeface="Times New Roman" panose="02020603050405020304" pitchFamily="18" charset="0"/>
                <a:cs typeface="Times New Roman" panose="02020603050405020304" pitchFamily="18" charset="0"/>
              </a:rPr>
              <a:t/>
            </a:r>
            <a:br>
              <a:rPr lang="lt-LT" sz="2400" dirty="0">
                <a:latin typeface="Times New Roman" panose="02020603050405020304" pitchFamily="18" charset="0"/>
                <a:cs typeface="Times New Roman" panose="02020603050405020304" pitchFamily="18" charset="0"/>
              </a:rPr>
            </a:br>
            <a:r>
              <a:rPr lang="lt-LT" sz="1600" dirty="0"/>
              <a:t/>
            </a:r>
            <a:br>
              <a:rPr lang="lt-LT" sz="1600" dirty="0"/>
            </a:br>
            <a:endParaRPr lang="lt-LT" sz="24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print"/>
          <a:stretch>
            <a:fillRect/>
          </a:stretch>
        </p:blipFill>
        <p:spPr>
          <a:xfrm>
            <a:off x="4794031" y="319170"/>
            <a:ext cx="6809705" cy="5167229"/>
          </a:xfrm>
          <a:prstGeom prst="rect">
            <a:avLst/>
          </a:prstGeom>
        </p:spPr>
      </p:pic>
      <p:sp>
        <p:nvSpPr>
          <p:cNvPr id="4" name="TextBox 3">
            <a:extLst>
              <a:ext uri="{FF2B5EF4-FFF2-40B4-BE49-F238E27FC236}">
                <a16:creationId xmlns="" xmlns:a16="http://schemas.microsoft.com/office/drawing/2014/main" id="{2AFD4692-5C45-4754-B554-8910C9F98623}"/>
              </a:ext>
            </a:extLst>
          </p:cNvPr>
          <p:cNvSpPr txBox="1"/>
          <p:nvPr/>
        </p:nvSpPr>
        <p:spPr>
          <a:xfrm>
            <a:off x="9966960" y="1472184"/>
            <a:ext cx="1280160" cy="461665"/>
          </a:xfrm>
          <a:prstGeom prst="rect">
            <a:avLst/>
          </a:prstGeom>
          <a:solidFill>
            <a:schemeClr val="bg1"/>
          </a:solidFill>
        </p:spPr>
        <p:txBody>
          <a:bodyPr wrap="square" rtlCol="0">
            <a:spAutoFit/>
          </a:bodyPr>
          <a:lstStyle/>
          <a:p>
            <a:r>
              <a:rPr lang="lt-LT" sz="2400" dirty="0">
                <a:latin typeface="Times New Roman" panose="02020603050405020304" pitchFamily="18" charset="0"/>
                <a:cs typeface="Times New Roman" panose="02020603050405020304" pitchFamily="18" charset="0"/>
              </a:rPr>
              <a:t>PEMPĖ</a:t>
            </a:r>
            <a:endParaRPr lang="lt-LT" dirty="0"/>
          </a:p>
        </p:txBody>
      </p:sp>
    </p:spTree>
    <p:extLst>
      <p:ext uri="{BB962C8B-B14F-4D97-AF65-F5344CB8AC3E}">
        <p14:creationId xmlns="" xmlns:p14="http://schemas.microsoft.com/office/powerpoint/2010/main" val="31101268"/>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 xmlns:a16="http://schemas.microsoft.com/office/drawing/2014/main" id="{A005B007-719F-416C-AE82-2FE746F4CAE2}"/>
              </a:ext>
            </a:extLst>
          </p:cNvPr>
          <p:cNvSpPr txBox="1">
            <a:spLocks noGrp="1"/>
          </p:cNvSpPr>
          <p:nvPr>
            <p:ph idx="1"/>
          </p:nvPr>
        </p:nvSpPr>
        <p:spPr>
          <a:xfrm>
            <a:off x="371959" y="3779061"/>
            <a:ext cx="11198817" cy="2139047"/>
          </a:xfrm>
          <a:prstGeom prst="rect">
            <a:avLst/>
          </a:prstGeom>
          <a:noFill/>
        </p:spPr>
        <p:txBody>
          <a:bodyPr wrap="square" rtlCol="0">
            <a:spAutoFit/>
          </a:bodyPr>
          <a:lstStyle/>
          <a:p>
            <a:pPr marL="285750" indent="-285750">
              <a:buFont typeface="Arial" panose="020B0604020202020204" pitchFamily="34" charset="0"/>
              <a:buChar char="•"/>
            </a:pPr>
            <a:r>
              <a:rPr lang="lt-LT" sz="2400" dirty="0">
                <a:latin typeface="Times New Roman" panose="02020603050405020304" pitchFamily="18" charset="0"/>
                <a:cs typeface="Times New Roman" panose="02020603050405020304" pitchFamily="18" charset="0"/>
              </a:rPr>
              <a:t>Čia galite paklausyti pempės garsų:</a:t>
            </a:r>
            <a:br>
              <a:rPr lang="lt-LT" sz="2400" dirty="0">
                <a:latin typeface="Times New Roman" panose="02020603050405020304" pitchFamily="18" charset="0"/>
                <a:cs typeface="Times New Roman" panose="02020603050405020304" pitchFamily="18" charset="0"/>
              </a:rPr>
            </a:br>
            <a:r>
              <a:rPr lang="lt-LT" sz="2400" dirty="0">
                <a:hlinkClick r:id="rId2"/>
              </a:rPr>
              <a:t>https://www.youtube.com/watch?v=Okr2ugTTqYk</a:t>
            </a:r>
            <a:endParaRPr lang="lt-LT" sz="2400" dirty="0"/>
          </a:p>
          <a:p>
            <a:pPr marL="285750" indent="-285750">
              <a:buFont typeface="Arial" panose="020B0604020202020204" pitchFamily="34" charset="0"/>
              <a:buChar char="•"/>
            </a:pPr>
            <a:r>
              <a:rPr lang="lt-LT" sz="2400" dirty="0"/>
              <a:t>Papasakokyte vaikui apie pempes pasinaudodami skaidrėmis pavadinimu „pempė“</a:t>
            </a:r>
          </a:p>
          <a:p>
            <a:pPr marL="285750" indent="-285750">
              <a:buFont typeface="Arial" panose="020B0604020202020204" pitchFamily="34" charset="0"/>
              <a:buChar char="•"/>
            </a:pPr>
            <a:r>
              <a:rPr lang="lt-LT" sz="2400" dirty="0"/>
              <a:t>Pasakokite tik tiek, kiek vaikui idomu.</a:t>
            </a:r>
          </a:p>
          <a:p>
            <a:pPr marL="285750" indent="-285750">
              <a:buFont typeface="Arial" panose="020B0604020202020204" pitchFamily="34" charset="0"/>
              <a:buChar char="•"/>
            </a:pPr>
            <a:r>
              <a:rPr lang="lt-LT" sz="2400" dirty="0"/>
              <a:t>Galite paieškoti informacijos apie pempes savo turimose knygelėse.</a:t>
            </a:r>
          </a:p>
        </p:txBody>
      </p:sp>
      <p:pic>
        <p:nvPicPr>
          <p:cNvPr id="1026" name="Picture 2" descr="Rokiskiosirena.lt - Pašto ženklus ir atvirlaiškius papuoš ...">
            <a:extLst>
              <a:ext uri="{FF2B5EF4-FFF2-40B4-BE49-F238E27FC236}">
                <a16:creationId xmlns="" xmlns:a16="http://schemas.microsoft.com/office/drawing/2014/main" id="{4DC6C991-087C-4D84-B5AD-CDB3F0A02EC9}"/>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93587" y="350061"/>
            <a:ext cx="6859743" cy="315390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41797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461" y="612648"/>
            <a:ext cx="5257800" cy="6014913"/>
          </a:xfrm>
        </p:spPr>
        <p:txBody>
          <a:bodyPr>
            <a:normAutofit/>
          </a:bodyPr>
          <a:lstStyle/>
          <a:p>
            <a:r>
              <a:rPr lang="lt-LT" sz="2800" dirty="0">
                <a:latin typeface="Times New Roman" panose="02020603050405020304" pitchFamily="18" charset="0"/>
                <a:cs typeface="Times New Roman" panose="02020603050405020304" pitchFamily="18" charset="0"/>
              </a:rPr>
              <a:t>Kokie paukščiai pavasarį grįžta į Lietuvą?  </a:t>
            </a:r>
            <a:br>
              <a:rPr lang="lt-LT" sz="2800" dirty="0">
                <a:latin typeface="Times New Roman" panose="02020603050405020304" pitchFamily="18" charset="0"/>
                <a:cs typeface="Times New Roman" panose="02020603050405020304" pitchFamily="18" charset="0"/>
              </a:rPr>
            </a:br>
            <a:r>
              <a:rPr lang="lt-LT" sz="2000" dirty="0">
                <a:latin typeface="Times New Roman" panose="02020603050405020304" pitchFamily="18" charset="0"/>
                <a:cs typeface="Times New Roman" panose="02020603050405020304" pitchFamily="18" charset="0"/>
              </a:rPr>
              <a:t>(vieversys, varnėnas, gandras, pempė ir t. t)</a:t>
            </a:r>
            <a:br>
              <a:rPr lang="lt-LT" sz="2000" dirty="0">
                <a:latin typeface="Times New Roman" panose="02020603050405020304" pitchFamily="18" charset="0"/>
                <a:cs typeface="Times New Roman" panose="02020603050405020304" pitchFamily="18" charset="0"/>
              </a:rPr>
            </a:br>
            <a:r>
              <a:rPr lang="lt-LT" sz="2000" dirty="0">
                <a:latin typeface="Times New Roman" panose="02020603050405020304" pitchFamily="18" charset="0"/>
                <a:cs typeface="Times New Roman" panose="02020603050405020304" pitchFamily="18" charset="0"/>
              </a:rPr>
              <a:t/>
            </a:r>
            <a:br>
              <a:rPr lang="lt-LT" sz="2000" dirty="0">
                <a:latin typeface="Times New Roman" panose="02020603050405020304" pitchFamily="18" charset="0"/>
                <a:cs typeface="Times New Roman" panose="02020603050405020304" pitchFamily="18" charset="0"/>
              </a:rPr>
            </a:br>
            <a:r>
              <a:rPr lang="lt-LT" sz="2000" dirty="0">
                <a:latin typeface="Times New Roman" panose="02020603050405020304" pitchFamily="18" charset="0"/>
                <a:cs typeface="Times New Roman" panose="02020603050405020304" pitchFamily="18" charset="0"/>
              </a:rPr>
              <a:t/>
            </a:r>
            <a:br>
              <a:rPr lang="lt-LT" sz="2000" dirty="0">
                <a:latin typeface="Times New Roman" panose="02020603050405020304" pitchFamily="18" charset="0"/>
                <a:cs typeface="Times New Roman" panose="02020603050405020304" pitchFamily="18" charset="0"/>
              </a:rPr>
            </a:br>
            <a:r>
              <a:rPr lang="lt-LT" sz="2000" dirty="0">
                <a:latin typeface="Times New Roman" panose="02020603050405020304" pitchFamily="18" charset="0"/>
                <a:cs typeface="Times New Roman" panose="02020603050405020304" pitchFamily="18" charset="0"/>
              </a:rPr>
              <a:t/>
            </a:r>
            <a:br>
              <a:rPr lang="lt-LT" sz="2000" dirty="0">
                <a:latin typeface="Times New Roman" panose="02020603050405020304" pitchFamily="18" charset="0"/>
                <a:cs typeface="Times New Roman" panose="02020603050405020304" pitchFamily="18" charset="0"/>
              </a:rPr>
            </a:br>
            <a:r>
              <a:rPr lang="lt-LT" sz="3100" dirty="0">
                <a:latin typeface="Times New Roman" panose="02020603050405020304" pitchFamily="18" charset="0"/>
                <a:cs typeface="Times New Roman" panose="02020603050405020304" pitchFamily="18" charset="0"/>
              </a:rPr>
              <a:t>Koks paukštis grįžta pirmas?  </a:t>
            </a:r>
            <a:r>
              <a:rPr lang="lt-LT" sz="2000" dirty="0">
                <a:latin typeface="Times New Roman" panose="02020603050405020304" pitchFamily="18" charset="0"/>
                <a:cs typeface="Times New Roman" panose="02020603050405020304" pitchFamily="18" charset="0"/>
              </a:rPr>
              <a:t>(vieversys (vyturys))</a:t>
            </a:r>
            <a:br>
              <a:rPr lang="lt-LT" sz="2000" dirty="0">
                <a:latin typeface="Times New Roman" panose="02020603050405020304" pitchFamily="18" charset="0"/>
                <a:cs typeface="Times New Roman" panose="02020603050405020304" pitchFamily="18" charset="0"/>
              </a:rPr>
            </a:br>
            <a:r>
              <a:rPr lang="lt-LT" sz="2000" dirty="0">
                <a:latin typeface="Times New Roman" panose="02020603050405020304" pitchFamily="18" charset="0"/>
                <a:cs typeface="Times New Roman" panose="02020603050405020304" pitchFamily="18" charset="0"/>
              </a:rPr>
              <a:t/>
            </a:r>
            <a:br>
              <a:rPr lang="lt-LT" sz="2000" dirty="0">
                <a:latin typeface="Times New Roman" panose="02020603050405020304" pitchFamily="18" charset="0"/>
                <a:cs typeface="Times New Roman" panose="02020603050405020304" pitchFamily="18" charset="0"/>
              </a:rPr>
            </a:br>
            <a:endParaRPr lang="lt-LT" sz="2000" dirty="0">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cstate="print"/>
          <a:stretch>
            <a:fillRect/>
          </a:stretch>
        </p:blipFill>
        <p:spPr>
          <a:xfrm>
            <a:off x="6096000" y="726633"/>
            <a:ext cx="5900928" cy="5900928"/>
          </a:xfrm>
          <a:prstGeom prst="rect">
            <a:avLst/>
          </a:prstGeom>
        </p:spPr>
      </p:pic>
      <p:sp>
        <p:nvSpPr>
          <p:cNvPr id="4" name="TextBox 3">
            <a:extLst>
              <a:ext uri="{FF2B5EF4-FFF2-40B4-BE49-F238E27FC236}">
                <a16:creationId xmlns="" xmlns:a16="http://schemas.microsoft.com/office/drawing/2014/main" id="{33E8B948-BB68-48BE-B649-6CD55B1EE85B}"/>
              </a:ext>
            </a:extLst>
          </p:cNvPr>
          <p:cNvSpPr txBox="1"/>
          <p:nvPr/>
        </p:nvSpPr>
        <p:spPr>
          <a:xfrm>
            <a:off x="9826752" y="4646834"/>
            <a:ext cx="2103120" cy="584775"/>
          </a:xfrm>
          <a:prstGeom prst="rect">
            <a:avLst/>
          </a:prstGeom>
          <a:solidFill>
            <a:schemeClr val="bg1"/>
          </a:solidFill>
        </p:spPr>
        <p:txBody>
          <a:bodyPr wrap="square" rtlCol="0">
            <a:spAutoFit/>
          </a:bodyPr>
          <a:lstStyle/>
          <a:p>
            <a:pPr algn="ctr"/>
            <a:r>
              <a:rPr lang="lt-LT" sz="3200" dirty="0"/>
              <a:t>VIEVERSYS</a:t>
            </a:r>
            <a:endParaRPr lang="lt-LT" dirty="0"/>
          </a:p>
        </p:txBody>
      </p:sp>
    </p:spTree>
    <p:extLst>
      <p:ext uri="{BB962C8B-B14F-4D97-AF65-F5344CB8AC3E}">
        <p14:creationId xmlns="" xmlns:p14="http://schemas.microsoft.com/office/powerpoint/2010/main" val="1311101629"/>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6B2D8209-816B-4A82-8A3C-04719C115379}"/>
              </a:ext>
            </a:extLst>
          </p:cNvPr>
          <p:cNvSpPr/>
          <p:nvPr/>
        </p:nvSpPr>
        <p:spPr>
          <a:xfrm>
            <a:off x="1170123" y="4254285"/>
            <a:ext cx="6548034" cy="1938992"/>
          </a:xfrm>
          <a:prstGeom prst="rect">
            <a:avLst/>
          </a:prstGeom>
        </p:spPr>
        <p:txBody>
          <a:bodyPr wrap="square">
            <a:spAutoFit/>
          </a:bodyPr>
          <a:lstStyle/>
          <a:p>
            <a:r>
              <a:rPr lang="lt-LT" sz="2000" dirty="0">
                <a:latin typeface="Times New Roman" panose="02020603050405020304" pitchFamily="18" charset="0"/>
                <a:cs typeface="Times New Roman" panose="02020603050405020304" pitchFamily="18" charset="0"/>
              </a:rPr>
              <a:t>Paklausykite vieversio giesmės:</a:t>
            </a:r>
            <a:br>
              <a:rPr lang="lt-LT" sz="2000" dirty="0">
                <a:latin typeface="Times New Roman" panose="02020603050405020304" pitchFamily="18" charset="0"/>
                <a:cs typeface="Times New Roman" panose="02020603050405020304" pitchFamily="18" charset="0"/>
              </a:rPr>
            </a:br>
            <a:r>
              <a:rPr lang="lt-LT" sz="2000" dirty="0">
                <a:hlinkClick r:id="rId2"/>
              </a:rPr>
              <a:t>https://www.youtube.com/watch?v=TlYZBYevE_0</a:t>
            </a:r>
            <a:r>
              <a:rPr lang="lt-LT" sz="2000" dirty="0">
                <a:latin typeface="Times New Roman" panose="02020603050405020304" pitchFamily="18" charset="0"/>
                <a:cs typeface="Times New Roman" panose="02020603050405020304" pitchFamily="18" charset="0"/>
              </a:rPr>
              <a:t/>
            </a:r>
            <a:br>
              <a:rPr lang="lt-LT" sz="2000" dirty="0">
                <a:latin typeface="Times New Roman" panose="02020603050405020304" pitchFamily="18" charset="0"/>
                <a:cs typeface="Times New Roman" panose="02020603050405020304" pitchFamily="18" charset="0"/>
              </a:rPr>
            </a:br>
            <a:r>
              <a:rPr lang="lt-LT" sz="2000" dirty="0">
                <a:latin typeface="Times New Roman" panose="02020603050405020304" pitchFamily="18" charset="0"/>
                <a:cs typeface="Times New Roman" panose="02020603050405020304" pitchFamily="18" charset="0"/>
              </a:rPr>
              <a:t/>
            </a:r>
            <a:br>
              <a:rPr lang="lt-LT" sz="2000" dirty="0">
                <a:latin typeface="Times New Roman" panose="02020603050405020304" pitchFamily="18" charset="0"/>
                <a:cs typeface="Times New Roman" panose="02020603050405020304" pitchFamily="18" charset="0"/>
              </a:rPr>
            </a:br>
            <a:r>
              <a:rPr lang="lt-LT" sz="2000" dirty="0">
                <a:latin typeface="Times New Roman" panose="02020603050405020304" pitchFamily="18" charset="0"/>
                <a:cs typeface="Times New Roman" panose="02020603050405020304" pitchFamily="18" charset="0"/>
              </a:rPr>
              <a:t>Papasakokite vaikui apie vieversį (pasinaudodami skaidrėmis „vieversys“) tiek, kiek vaikas domisi.</a:t>
            </a:r>
            <a:r>
              <a:rPr lang="lt-LT" sz="2000" dirty="0">
                <a:solidFill>
                  <a:srgbClr val="FF0000"/>
                </a:solidFill>
                <a:latin typeface="Times New Roman" panose="02020603050405020304" pitchFamily="18" charset="0"/>
                <a:cs typeface="Times New Roman" panose="02020603050405020304" pitchFamily="18" charset="0"/>
              </a:rPr>
              <a:t/>
            </a:r>
            <a:br>
              <a:rPr lang="lt-LT" sz="2000" dirty="0">
                <a:solidFill>
                  <a:srgbClr val="FF0000"/>
                </a:solidFill>
                <a:latin typeface="Times New Roman" panose="02020603050405020304" pitchFamily="18" charset="0"/>
                <a:cs typeface="Times New Roman" panose="02020603050405020304" pitchFamily="18" charset="0"/>
              </a:rPr>
            </a:br>
            <a:r>
              <a:rPr lang="lt-LT" sz="2000" dirty="0">
                <a:solidFill>
                  <a:srgbClr val="FF0000"/>
                </a:solidFill>
                <a:latin typeface="Times New Roman" panose="02020603050405020304" pitchFamily="18" charset="0"/>
                <a:cs typeface="Times New Roman" panose="02020603050405020304" pitchFamily="18" charset="0"/>
              </a:rPr>
              <a:t> </a:t>
            </a:r>
            <a:endParaRPr lang="lt-LT" sz="2000" dirty="0"/>
          </a:p>
        </p:txBody>
      </p:sp>
      <p:pic>
        <p:nvPicPr>
          <p:cNvPr id="2050" name="Picture 2" descr="Šilokarčema - Vasario 24 d. - Vieversio diena">
            <a:extLst>
              <a:ext uri="{FF2B5EF4-FFF2-40B4-BE49-F238E27FC236}">
                <a16:creationId xmlns="" xmlns:a16="http://schemas.microsoft.com/office/drawing/2014/main" id="{85597F8E-236B-45CE-8640-859CB5DAB667}"/>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735451" y="70555"/>
            <a:ext cx="5432156" cy="389525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53926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Vaizdo rezultatas pagal užklausą „birds song picture“">
            <a:extLst>
              <a:ext uri="{FF2B5EF4-FFF2-40B4-BE49-F238E27FC236}">
                <a16:creationId xmlns="" xmlns:a16="http://schemas.microsoft.com/office/drawing/2014/main" id="{41364D4A-C1E8-41F4-A35B-EEC3E494F641}"/>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22192" y="80467"/>
            <a:ext cx="8129017" cy="6503214"/>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itle 1">
            <a:extLst>
              <a:ext uri="{FF2B5EF4-FFF2-40B4-BE49-F238E27FC236}">
                <a16:creationId xmlns="" xmlns:a16="http://schemas.microsoft.com/office/drawing/2014/main" id="{B51AB164-F3F1-4978-8AC5-802203BDF07E}"/>
              </a:ext>
            </a:extLst>
          </p:cNvPr>
          <p:cNvSpPr txBox="1">
            <a:spLocks/>
          </p:cNvSpPr>
          <p:nvPr/>
        </p:nvSpPr>
        <p:spPr>
          <a:xfrm>
            <a:off x="441443" y="1216152"/>
            <a:ext cx="7620000" cy="2212848"/>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t-LT" sz="3600" dirty="0"/>
              <a:t>Išėję į lauką paklausykite paukštelių skleidžiamų garsų.</a:t>
            </a:r>
          </a:p>
          <a:p>
            <a:r>
              <a:rPr lang="lt-LT" sz="3600" dirty="0"/>
              <a:t/>
            </a:r>
            <a:br>
              <a:rPr lang="lt-LT" sz="3600" dirty="0"/>
            </a:br>
            <a:r>
              <a:rPr lang="lt-LT" sz="3600" dirty="0"/>
              <a:t>Bandykite atpažinti, kokius paukštelius girdite.</a:t>
            </a:r>
          </a:p>
        </p:txBody>
      </p:sp>
    </p:spTree>
    <p:extLst>
      <p:ext uri="{BB962C8B-B14F-4D97-AF65-F5344CB8AC3E}">
        <p14:creationId xmlns="" xmlns:p14="http://schemas.microsoft.com/office/powerpoint/2010/main" val="2724512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5" y="137161"/>
            <a:ext cx="11227835" cy="1553528"/>
          </a:xfrm>
        </p:spPr>
        <p:txBody>
          <a:bodyPr>
            <a:normAutofit fontScale="90000"/>
          </a:bodyPr>
          <a:lstStyle/>
          <a:p>
            <a:r>
              <a:rPr lang="lt-LT" sz="2000" dirty="0">
                <a:latin typeface="Times New Roman" panose="02020603050405020304" pitchFamily="18" charset="0"/>
                <a:cs typeface="Times New Roman" panose="02020603050405020304" pitchFamily="18" charset="0"/>
              </a:rPr>
              <a:t>Perskaityk pavadinimus, surask paukštį.  </a:t>
            </a:r>
            <a:r>
              <a:rPr lang="lt-LT" sz="1600" b="1" dirty="0">
                <a:latin typeface="Times New Roman" panose="02020603050405020304" pitchFamily="18" charset="0"/>
                <a:cs typeface="Times New Roman" panose="02020603050405020304" pitchFamily="18" charset="0"/>
              </a:rPr>
              <a:t/>
            </a:r>
            <a:br>
              <a:rPr lang="lt-LT" sz="1600" b="1" dirty="0">
                <a:latin typeface="Times New Roman" panose="02020603050405020304" pitchFamily="18" charset="0"/>
                <a:cs typeface="Times New Roman" panose="02020603050405020304" pitchFamily="18" charset="0"/>
              </a:rPr>
            </a:br>
            <a:r>
              <a:rPr lang="lt-LT" sz="1600" b="1" dirty="0">
                <a:latin typeface="Times New Roman" panose="02020603050405020304" pitchFamily="18" charset="0"/>
                <a:cs typeface="Times New Roman" panose="02020603050405020304" pitchFamily="18" charset="0"/>
              </a:rPr>
              <a:t/>
            </a:r>
            <a:br>
              <a:rPr lang="lt-LT" sz="1600" b="1" dirty="0">
                <a:latin typeface="Times New Roman" panose="02020603050405020304" pitchFamily="18" charset="0"/>
                <a:cs typeface="Times New Roman" panose="02020603050405020304" pitchFamily="18" charset="0"/>
              </a:rPr>
            </a:br>
            <a:r>
              <a:rPr lang="lt-LT" sz="2000" b="1" dirty="0">
                <a:latin typeface="Times New Roman" panose="02020603050405020304" pitchFamily="18" charset="0"/>
                <a:cs typeface="Times New Roman" panose="02020603050405020304" pitchFamily="18" charset="0"/>
              </a:rPr>
              <a:t>Koks paukštis čia netinka? Kodėl?   </a:t>
            </a:r>
            <a:r>
              <a:rPr lang="lt-LT" sz="2000" dirty="0">
                <a:latin typeface="Times New Roman" panose="02020603050405020304" pitchFamily="18" charset="0"/>
                <a:cs typeface="Times New Roman" panose="02020603050405020304" pitchFamily="18" charset="0"/>
              </a:rPr>
              <a:t>(Varna žiemoja)</a:t>
            </a:r>
            <a:br>
              <a:rPr lang="lt-LT" sz="2000" dirty="0">
                <a:latin typeface="Times New Roman" panose="02020603050405020304" pitchFamily="18" charset="0"/>
                <a:cs typeface="Times New Roman" panose="02020603050405020304" pitchFamily="18" charset="0"/>
              </a:rPr>
            </a:br>
            <a:r>
              <a:rPr lang="lt-LT" sz="2000" dirty="0">
                <a:latin typeface="Times New Roman" panose="02020603050405020304" pitchFamily="18" charset="0"/>
                <a:cs typeface="Times New Roman" panose="02020603050405020304" pitchFamily="18" charset="0"/>
              </a:rPr>
              <a:t/>
            </a:r>
            <a:br>
              <a:rPr lang="lt-LT" sz="2000" dirty="0">
                <a:latin typeface="Times New Roman" panose="02020603050405020304" pitchFamily="18" charset="0"/>
                <a:cs typeface="Times New Roman" panose="02020603050405020304" pitchFamily="18" charset="0"/>
              </a:rPr>
            </a:br>
            <a:r>
              <a:rPr lang="lt-LT" sz="2000" dirty="0">
                <a:latin typeface="Times New Roman" panose="02020603050405020304" pitchFamily="18" charset="0"/>
                <a:cs typeface="Times New Roman" panose="02020603050405020304" pitchFamily="18" charset="0"/>
              </a:rPr>
              <a:t>Įvardink ryškiausius paukščių išvaizdos bruožus, panašumus ir skirtumus </a:t>
            </a:r>
            <a:r>
              <a:rPr lang="lt-LT" sz="1300" dirty="0">
                <a:latin typeface="Times New Roman" panose="02020603050405020304" pitchFamily="18" charset="0"/>
                <a:cs typeface="Times New Roman" panose="02020603050405020304" pitchFamily="18" charset="0"/>
              </a:rPr>
              <a:t>(pvz.,  varna dvispalvė, vieversys margas, vieversys ir pempė turi kuodą, pempės ir varnėno raudonos kojos, varna didesnė už kitus paukščius ir kt.).</a:t>
            </a:r>
            <a:r>
              <a:rPr lang="lt-LT" sz="2000" dirty="0">
                <a:latin typeface="Times New Roman" panose="02020603050405020304" pitchFamily="18" charset="0"/>
                <a:cs typeface="Times New Roman" panose="02020603050405020304" pitchFamily="18" charset="0"/>
              </a:rPr>
              <a:t/>
            </a:r>
            <a:br>
              <a:rPr lang="lt-LT" sz="2000" dirty="0">
                <a:latin typeface="Times New Roman" panose="02020603050405020304" pitchFamily="18" charset="0"/>
                <a:cs typeface="Times New Roman" panose="02020603050405020304" pitchFamily="18" charset="0"/>
              </a:rPr>
            </a:br>
            <a:endParaRPr lang="lt-LT" sz="20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print"/>
          <a:stretch>
            <a:fillRect/>
          </a:stretch>
        </p:blipFill>
        <p:spPr>
          <a:xfrm>
            <a:off x="5422137" y="1432807"/>
            <a:ext cx="3759692" cy="2674327"/>
          </a:xfrm>
          <a:prstGeom prst="rect">
            <a:avLst/>
          </a:prstGeom>
        </p:spPr>
      </p:pic>
      <p:pic>
        <p:nvPicPr>
          <p:cNvPr id="6" name="Picture 5"/>
          <p:cNvPicPr>
            <a:picLocks noChangeAspect="1"/>
          </p:cNvPicPr>
          <p:nvPr/>
        </p:nvPicPr>
        <p:blipFill>
          <a:blip r:embed="rId3" cstate="print"/>
          <a:stretch>
            <a:fillRect/>
          </a:stretch>
        </p:blipFill>
        <p:spPr>
          <a:xfrm>
            <a:off x="5422137" y="4171572"/>
            <a:ext cx="3576942" cy="2605054"/>
          </a:xfrm>
          <a:prstGeom prst="rect">
            <a:avLst/>
          </a:prstGeom>
        </p:spPr>
      </p:pic>
      <p:pic>
        <p:nvPicPr>
          <p:cNvPr id="7" name="Picture 6">
            <a:extLst>
              <a:ext uri="{FF2B5EF4-FFF2-40B4-BE49-F238E27FC236}">
                <a16:creationId xmlns="" xmlns:a16="http://schemas.microsoft.com/office/drawing/2014/main" id="{52EA74E3-330D-454B-9246-A798D1AA2A3F}"/>
              </a:ext>
            </a:extLst>
          </p:cNvPr>
          <p:cNvPicPr>
            <a:picLocks noChangeAspect="1"/>
          </p:cNvPicPr>
          <p:nvPr/>
        </p:nvPicPr>
        <p:blipFill>
          <a:blip r:embed="rId4" cstate="print"/>
          <a:stretch>
            <a:fillRect/>
          </a:stretch>
        </p:blipFill>
        <p:spPr>
          <a:xfrm>
            <a:off x="401711" y="4227359"/>
            <a:ext cx="3860819" cy="2493480"/>
          </a:xfrm>
          <a:prstGeom prst="rect">
            <a:avLst/>
          </a:prstGeom>
        </p:spPr>
      </p:pic>
      <p:sp>
        <p:nvSpPr>
          <p:cNvPr id="9" name="TextBox 8">
            <a:extLst>
              <a:ext uri="{FF2B5EF4-FFF2-40B4-BE49-F238E27FC236}">
                <a16:creationId xmlns="" xmlns:a16="http://schemas.microsoft.com/office/drawing/2014/main" id="{7B05268B-E31D-44D3-B416-CB0F493D63E5}"/>
              </a:ext>
            </a:extLst>
          </p:cNvPr>
          <p:cNvSpPr txBox="1"/>
          <p:nvPr/>
        </p:nvSpPr>
        <p:spPr>
          <a:xfrm>
            <a:off x="9704235" y="4301148"/>
            <a:ext cx="2162772" cy="523220"/>
          </a:xfrm>
          <a:prstGeom prst="rect">
            <a:avLst/>
          </a:prstGeom>
          <a:noFill/>
          <a:ln>
            <a:solidFill>
              <a:schemeClr val="tx1"/>
            </a:solidFill>
          </a:ln>
        </p:spPr>
        <p:txBody>
          <a:bodyPr wrap="none" rtlCol="0">
            <a:spAutoFit/>
          </a:bodyPr>
          <a:lstStyle/>
          <a:p>
            <a:r>
              <a:rPr lang="lt-LT" sz="2800" dirty="0">
                <a:latin typeface="Times New Roman" panose="02020603050405020304" pitchFamily="18" charset="0"/>
                <a:cs typeface="Times New Roman" panose="02020603050405020304" pitchFamily="18" charset="0"/>
              </a:rPr>
              <a:t>VIEVERSYS</a:t>
            </a:r>
            <a:endParaRPr lang="lt-LT" sz="2800" dirty="0"/>
          </a:p>
        </p:txBody>
      </p:sp>
      <p:sp>
        <p:nvSpPr>
          <p:cNvPr id="12" name="TextBox 11">
            <a:extLst>
              <a:ext uri="{FF2B5EF4-FFF2-40B4-BE49-F238E27FC236}">
                <a16:creationId xmlns="" xmlns:a16="http://schemas.microsoft.com/office/drawing/2014/main" id="{947C0E5A-3151-4ADF-BAD1-75F6BE3544F6}"/>
              </a:ext>
            </a:extLst>
          </p:cNvPr>
          <p:cNvSpPr txBox="1"/>
          <p:nvPr/>
        </p:nvSpPr>
        <p:spPr>
          <a:xfrm>
            <a:off x="9704235" y="1997450"/>
            <a:ext cx="2095638" cy="523220"/>
          </a:xfrm>
          <a:prstGeom prst="rect">
            <a:avLst/>
          </a:prstGeom>
          <a:noFill/>
          <a:ln>
            <a:solidFill>
              <a:schemeClr val="tx1"/>
            </a:solidFill>
          </a:ln>
        </p:spPr>
        <p:txBody>
          <a:bodyPr wrap="none" rtlCol="0">
            <a:spAutoFit/>
          </a:bodyPr>
          <a:lstStyle/>
          <a:p>
            <a:r>
              <a:rPr lang="lt-LT" sz="2800" dirty="0">
                <a:latin typeface="Times New Roman" panose="02020603050405020304" pitchFamily="18" charset="0"/>
                <a:cs typeface="Times New Roman" panose="02020603050405020304" pitchFamily="18" charset="0"/>
              </a:rPr>
              <a:t>VARNĖNAS</a:t>
            </a:r>
            <a:endParaRPr lang="lt-LT" sz="2800" dirty="0"/>
          </a:p>
        </p:txBody>
      </p:sp>
      <p:sp>
        <p:nvSpPr>
          <p:cNvPr id="13" name="TextBox 12">
            <a:extLst>
              <a:ext uri="{FF2B5EF4-FFF2-40B4-BE49-F238E27FC236}">
                <a16:creationId xmlns="" xmlns:a16="http://schemas.microsoft.com/office/drawing/2014/main" id="{FD90B725-01B4-4BCA-9C71-07B7A0CBDE5C}"/>
              </a:ext>
            </a:extLst>
          </p:cNvPr>
          <p:cNvSpPr txBox="1"/>
          <p:nvPr/>
        </p:nvSpPr>
        <p:spPr>
          <a:xfrm>
            <a:off x="10080235" y="3081749"/>
            <a:ext cx="1343638" cy="523220"/>
          </a:xfrm>
          <a:prstGeom prst="rect">
            <a:avLst/>
          </a:prstGeom>
          <a:noFill/>
          <a:ln>
            <a:solidFill>
              <a:schemeClr val="tx1"/>
            </a:solidFill>
          </a:ln>
        </p:spPr>
        <p:txBody>
          <a:bodyPr wrap="none" rtlCol="0">
            <a:spAutoFit/>
          </a:bodyPr>
          <a:lstStyle/>
          <a:p>
            <a:r>
              <a:rPr lang="lt-LT" sz="2800" dirty="0">
                <a:latin typeface="Times New Roman" panose="02020603050405020304" pitchFamily="18" charset="0"/>
                <a:cs typeface="Times New Roman" panose="02020603050405020304" pitchFamily="18" charset="0"/>
              </a:rPr>
              <a:t>PEMPĖ</a:t>
            </a:r>
            <a:endParaRPr lang="lt-LT" sz="2800" dirty="0"/>
          </a:p>
        </p:txBody>
      </p:sp>
      <p:sp>
        <p:nvSpPr>
          <p:cNvPr id="14" name="TextBox 13">
            <a:extLst>
              <a:ext uri="{FF2B5EF4-FFF2-40B4-BE49-F238E27FC236}">
                <a16:creationId xmlns="" xmlns:a16="http://schemas.microsoft.com/office/drawing/2014/main" id="{81BADE2A-14A9-45BB-BE1C-94930CAE0C94}"/>
              </a:ext>
            </a:extLst>
          </p:cNvPr>
          <p:cNvSpPr txBox="1"/>
          <p:nvPr/>
        </p:nvSpPr>
        <p:spPr>
          <a:xfrm>
            <a:off x="10080235" y="5385447"/>
            <a:ext cx="1415965" cy="523220"/>
          </a:xfrm>
          <a:prstGeom prst="rect">
            <a:avLst/>
          </a:prstGeom>
          <a:noFill/>
          <a:ln>
            <a:solidFill>
              <a:schemeClr val="tx1"/>
            </a:solidFill>
          </a:ln>
        </p:spPr>
        <p:txBody>
          <a:bodyPr wrap="none" rtlCol="0">
            <a:spAutoFit/>
          </a:bodyPr>
          <a:lstStyle/>
          <a:p>
            <a:r>
              <a:rPr lang="lt-LT" sz="2800" dirty="0">
                <a:latin typeface="Times New Roman" panose="02020603050405020304" pitchFamily="18" charset="0"/>
                <a:cs typeface="Times New Roman" panose="02020603050405020304" pitchFamily="18" charset="0"/>
              </a:rPr>
              <a:t>VARNA</a:t>
            </a:r>
            <a:endParaRPr lang="lt-LT" sz="2800" dirty="0"/>
          </a:p>
        </p:txBody>
      </p:sp>
      <p:pic>
        <p:nvPicPr>
          <p:cNvPr id="3076" name="Picture 4" descr="Baltų žinyčios vartai » Vasario 24 d. – Vieversio diena">
            <a:extLst>
              <a:ext uri="{FF2B5EF4-FFF2-40B4-BE49-F238E27FC236}">
                <a16:creationId xmlns="" xmlns:a16="http://schemas.microsoft.com/office/drawing/2014/main" id="{96D3A7B3-904F-49D6-96CE-42BC5867D628}"/>
              </a:ext>
            </a:extLst>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flipH="1">
            <a:off x="1991531" y="1805692"/>
            <a:ext cx="3174894" cy="232536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81536300"/>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EBBCC5-7CE0-4839-9431-29EF6AFE8AB8}"/>
              </a:ext>
            </a:extLst>
          </p:cNvPr>
          <p:cNvSpPr>
            <a:spLocks noGrp="1"/>
          </p:cNvSpPr>
          <p:nvPr>
            <p:ph type="title"/>
          </p:nvPr>
        </p:nvSpPr>
        <p:spPr/>
        <p:txBody>
          <a:bodyPr>
            <a:normAutofit/>
          </a:bodyPr>
          <a:lstStyle/>
          <a:p>
            <a:r>
              <a:rPr lang="lt-LT" sz="4000" dirty="0"/>
              <a:t>UŽDUOČIŲ BLOKNOTAS</a:t>
            </a:r>
          </a:p>
        </p:txBody>
      </p:sp>
      <p:sp>
        <p:nvSpPr>
          <p:cNvPr id="3" name="Content Placeholder 2">
            <a:extLst>
              <a:ext uri="{FF2B5EF4-FFF2-40B4-BE49-F238E27FC236}">
                <a16:creationId xmlns="" xmlns:a16="http://schemas.microsoft.com/office/drawing/2014/main" id="{B783ACB4-A408-4D68-B253-D7FDEC6A0092}"/>
              </a:ext>
            </a:extLst>
          </p:cNvPr>
          <p:cNvSpPr>
            <a:spLocks noGrp="1"/>
          </p:cNvSpPr>
          <p:nvPr>
            <p:ph idx="1"/>
          </p:nvPr>
        </p:nvSpPr>
        <p:spPr>
          <a:xfrm>
            <a:off x="838200" y="1825625"/>
            <a:ext cx="6120384" cy="4351338"/>
          </a:xfrm>
        </p:spPr>
        <p:txBody>
          <a:bodyPr/>
          <a:lstStyle/>
          <a:p>
            <a:endParaRPr lang="lt-LT" dirty="0"/>
          </a:p>
          <a:p>
            <a:r>
              <a:rPr lang="lt-LT" sz="2400" dirty="0"/>
              <a:t>Atsiverskite užduotis 9 psl.</a:t>
            </a:r>
          </a:p>
          <a:p>
            <a:r>
              <a:rPr lang="lt-LT" sz="2400" dirty="0"/>
              <a:t>2 užduotyje galite vaikui pasiūlyti virš paukščių paveikslėlių pasirašyti reikiamus skaičius (pvz., virš varnėnų skaičių 5).</a:t>
            </a:r>
          </a:p>
          <a:p>
            <a:r>
              <a:rPr lang="lt-LT" dirty="0"/>
              <a:t>Atlikite plonosios užduočių knygeles (O-O-OPA) 4 ir 5 puslapiuose esančias užduotis.</a:t>
            </a:r>
          </a:p>
        </p:txBody>
      </p:sp>
      <p:pic>
        <p:nvPicPr>
          <p:cNvPr id="5" name="Picture 4">
            <a:extLst>
              <a:ext uri="{FF2B5EF4-FFF2-40B4-BE49-F238E27FC236}">
                <a16:creationId xmlns="" xmlns:a16="http://schemas.microsoft.com/office/drawing/2014/main" id="{602690B1-D884-46CA-90B1-71D41DC96D0B}"/>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168895" y="170248"/>
            <a:ext cx="4903929" cy="6623744"/>
          </a:xfrm>
          <a:prstGeom prst="rect">
            <a:avLst/>
          </a:prstGeom>
        </p:spPr>
      </p:pic>
    </p:spTree>
    <p:extLst>
      <p:ext uri="{BB962C8B-B14F-4D97-AF65-F5344CB8AC3E}">
        <p14:creationId xmlns="" xmlns:p14="http://schemas.microsoft.com/office/powerpoint/2010/main" val="4042419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C1D8364-3117-4C44-9CF8-164A50F7069B}"/>
              </a:ext>
            </a:extLst>
          </p:cNvPr>
          <p:cNvSpPr>
            <a:spLocks noGrp="1"/>
          </p:cNvSpPr>
          <p:nvPr>
            <p:ph type="title"/>
          </p:nvPr>
        </p:nvSpPr>
        <p:spPr>
          <a:xfrm>
            <a:off x="838200" y="365125"/>
            <a:ext cx="5554851" cy="1325563"/>
          </a:xfrm>
        </p:spPr>
        <p:txBody>
          <a:bodyPr/>
          <a:lstStyle/>
          <a:p>
            <a:pPr algn="ctr"/>
            <a:r>
              <a:rPr lang="lt-LT" dirty="0"/>
              <a:t>PADARYK PAUKŠTELĮ</a:t>
            </a:r>
          </a:p>
        </p:txBody>
      </p:sp>
      <p:sp>
        <p:nvSpPr>
          <p:cNvPr id="3" name="Content Placeholder 2">
            <a:extLst>
              <a:ext uri="{FF2B5EF4-FFF2-40B4-BE49-F238E27FC236}">
                <a16:creationId xmlns="" xmlns:a16="http://schemas.microsoft.com/office/drawing/2014/main" id="{02D4FD66-60F9-4353-A3BB-7F3839C23609}"/>
              </a:ext>
            </a:extLst>
          </p:cNvPr>
          <p:cNvSpPr>
            <a:spLocks noGrp="1"/>
          </p:cNvSpPr>
          <p:nvPr>
            <p:ph idx="1"/>
          </p:nvPr>
        </p:nvSpPr>
        <p:spPr>
          <a:xfrm>
            <a:off x="838200" y="2371241"/>
            <a:ext cx="10515600" cy="3805722"/>
          </a:xfrm>
        </p:spPr>
        <p:txBody>
          <a:bodyPr/>
          <a:lstStyle/>
          <a:p>
            <a:r>
              <a:rPr lang="lt-LT" dirty="0"/>
              <a:t>Iš plastilino nulipdyk paukštelį.</a:t>
            </a:r>
          </a:p>
          <a:p>
            <a:r>
              <a:rPr lang="lt-LT" dirty="0"/>
              <a:t>Galima lipdyti plokščia ant popieriaus lapo arba erdvinį.</a:t>
            </a:r>
          </a:p>
          <a:p>
            <a:pPr marL="0" indent="0">
              <a:buNone/>
            </a:pPr>
            <a:endParaRPr lang="lt-LT" dirty="0"/>
          </a:p>
          <a:p>
            <a:r>
              <a:rPr lang="lt-LT" i="1" dirty="0"/>
              <a:t>Nufotografuokit ir iki penktadienio atsiųskite mums el.paštu (</a:t>
            </a:r>
            <a:r>
              <a:rPr lang="lt-LT" i="1" dirty="0">
                <a:hlinkClick r:id="rId2"/>
              </a:rPr>
              <a:t>dangegraus@gmail.com</a:t>
            </a:r>
            <a:r>
              <a:rPr lang="lt-LT" i="1" dirty="0"/>
              <a:t> arba </a:t>
            </a:r>
            <a:r>
              <a:rPr lang="lt-LT" i="1" dirty="0">
                <a:hlinkClick r:id="rId3"/>
              </a:rPr>
              <a:t>danutsurpliene@gmail.com</a:t>
            </a:r>
            <a:r>
              <a:rPr lang="lt-LT" i="1" dirty="0"/>
              <a:t>)</a:t>
            </a:r>
          </a:p>
          <a:p>
            <a:r>
              <a:rPr lang="lt-LT" i="1" dirty="0"/>
              <a:t>arba per messenger.</a:t>
            </a:r>
          </a:p>
          <a:p>
            <a:r>
              <a:rPr lang="lt-LT" i="1" dirty="0"/>
              <a:t>Savaitės pabaigoje padarysime darbelių parodėlę </a:t>
            </a:r>
            <a:r>
              <a:rPr lang="lt-LT" sz="2000" i="1" dirty="0"/>
              <a:t>(be vaikų vardų)</a:t>
            </a:r>
            <a:r>
              <a:rPr lang="lt-LT" i="1" dirty="0"/>
              <a:t>.</a:t>
            </a:r>
          </a:p>
          <a:p>
            <a:pPr marL="0" indent="0">
              <a:buNone/>
            </a:pPr>
            <a:endParaRPr lang="lt-LT" dirty="0"/>
          </a:p>
        </p:txBody>
      </p:sp>
      <p:pic>
        <p:nvPicPr>
          <p:cNvPr id="4098" name="Picture 2" descr="Plastilinas 8 spalvos ir 10 spalvų | Grafitas Biuro Reikmėnys">
            <a:extLst>
              <a:ext uri="{FF2B5EF4-FFF2-40B4-BE49-F238E27FC236}">
                <a16:creationId xmlns="" xmlns:a16="http://schemas.microsoft.com/office/drawing/2014/main" id="{0F05FFC6-6D7C-43FE-9330-66B4CD664BCD}"/>
              </a:ext>
            </a:extLst>
          </p:cNvPr>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10198" t="51525" r="14039" b="9930"/>
          <a:stretch/>
        </p:blipFill>
        <p:spPr bwMode="auto">
          <a:xfrm rot="1111179">
            <a:off x="7579962" y="754372"/>
            <a:ext cx="4300781" cy="164100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573843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TotalTime>
  <Words>201</Words>
  <Application>Microsoft Office PowerPoint</Application>
  <PresentationFormat>Custom</PresentationFormat>
  <Paragraphs>43</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Slide 1</vt:lpstr>
      <vt:lpstr>   Sveiki gyvi, sveiki gyvi! Sveiki gyvi, vaikučiai! Klyvys klyvys,      Kas mane padyvys?     Kas mane padyvys?    Kiaušinėlius dėsiu,  Vaikelius perėsiu.        Kiaušinėliai taškuoti,     Vaikeliai kuoduoti.  Koks paukštis sveikinasi taip?  (PEMPĖ)    </vt:lpstr>
      <vt:lpstr>Slide 3</vt:lpstr>
      <vt:lpstr>Kokie paukščiai pavasarį grįžta į Lietuvą?   (vieversys, varnėnas, gandras, pempė ir t. t)    Koks paukštis grįžta pirmas?  (vieversys (vyturys))  </vt:lpstr>
      <vt:lpstr>Slide 5</vt:lpstr>
      <vt:lpstr>Slide 6</vt:lpstr>
      <vt:lpstr>Perskaityk pavadinimus, surask paukštį.    Koks paukštis čia netinka? Kodėl?   (Varna žiemoja)  Įvardink ryškiausius paukščių išvaizdos bruožus, panašumus ir skirtumus (pvz.,  varna dvispalvė, vieversys margas, vieversys ir pempė turi kuodą, pempės ir varnėno raudonos kojos, varna didesnė už kitus paukščius ir kt.). </vt:lpstr>
      <vt:lpstr>UŽDUOČIŲ BLOKNOTAS</vt:lpstr>
      <vt:lpstr>PADARYK PAUKŠTELĮ</vt:lpstr>
      <vt:lpstr>SĖKMĖS!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Sveiki gyvi, sveiki gyvi! Sveiki gyvi, vaikučiai! Klyvys klyvys,      Kas mane padyvys?     Kas mane padyvys?    Kiaušinėlius dėsiu,  Vaikelius perėsiu.        Kiaušinėliai taškuoti,     Vaikeliai kuoduoti.</dc:title>
  <dc:creator>Danutė Surplienė</dc:creator>
  <cp:lastModifiedBy>xxx</cp:lastModifiedBy>
  <cp:revision>28</cp:revision>
  <dcterms:created xsi:type="dcterms:W3CDTF">2020-03-26T14:06:14Z</dcterms:created>
  <dcterms:modified xsi:type="dcterms:W3CDTF">2020-03-27T11:52:24Z</dcterms:modified>
</cp:coreProperties>
</file>