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</p:sldMasterIdLst>
  <p:notesMasterIdLst>
    <p:notesMasterId r:id="rId45"/>
  </p:notesMasterIdLst>
  <p:handoutMasterIdLst>
    <p:handoutMasterId r:id="rId46"/>
  </p:handoutMasterIdLst>
  <p:sldIdLst>
    <p:sldId id="259" r:id="rId5"/>
    <p:sldId id="260" r:id="rId6"/>
    <p:sldId id="264" r:id="rId7"/>
    <p:sldId id="265" r:id="rId8"/>
    <p:sldId id="266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2" r:id="rId17"/>
    <p:sldId id="283" r:id="rId18"/>
    <p:sldId id="267" r:id="rId19"/>
    <p:sldId id="284" r:id="rId20"/>
    <p:sldId id="285" r:id="rId21"/>
    <p:sldId id="286" r:id="rId22"/>
    <p:sldId id="287" r:id="rId23"/>
    <p:sldId id="288" r:id="rId24"/>
    <p:sldId id="268" r:id="rId25"/>
    <p:sldId id="289" r:id="rId26"/>
    <p:sldId id="290" r:id="rId27"/>
    <p:sldId id="291" r:id="rId28"/>
    <p:sldId id="292" r:id="rId29"/>
    <p:sldId id="293" r:id="rId30"/>
    <p:sldId id="269" r:id="rId31"/>
    <p:sldId id="294" r:id="rId32"/>
    <p:sldId id="295" r:id="rId33"/>
    <p:sldId id="296" r:id="rId34"/>
    <p:sldId id="270" r:id="rId35"/>
    <p:sldId id="297" r:id="rId36"/>
    <p:sldId id="298" r:id="rId37"/>
    <p:sldId id="299" r:id="rId38"/>
    <p:sldId id="300" r:id="rId39"/>
    <p:sldId id="301" r:id="rId40"/>
    <p:sldId id="302" r:id="rId41"/>
    <p:sldId id="271" r:id="rId42"/>
    <p:sldId id="272" r:id="rId43"/>
    <p:sldId id="273" r:id="rId44"/>
  </p:sldIdLst>
  <p:sldSz cx="12188825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2" initials="L" lastIdx="1" clrIdx="0">
    <p:extLst>
      <p:ext uri="{19B8F6BF-5375-455C-9EA6-DF929625EA0E}">
        <p15:presenceInfo xmlns:p15="http://schemas.microsoft.com/office/powerpoint/2012/main" userId="Lenovo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432" y="114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7" d="100"/>
          <a:sy n="97" d="100"/>
        </p:scale>
        <p:origin x="353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C25950-21F4-4E5F-8A2E-BA4E868E5C9E}" type="doc">
      <dgm:prSet loTypeId="urn:microsoft.com/office/officeart/2005/8/layout/radial3" loCatId="cycle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280C519-D8A3-44D2-B6B7-860C45FC8862}" type="pres">
      <dgm:prSet presAssocID="{B5C25950-21F4-4E5F-8A2E-BA4E868E5C9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09624AB6-6ECD-421A-90B2-689DC5015C1E}" type="pres">
      <dgm:prSet presAssocID="{B5C25950-21F4-4E5F-8A2E-BA4E868E5C9E}" presName="radial" presStyleCnt="0">
        <dgm:presLayoutVars>
          <dgm:animLvl val="ctr"/>
        </dgm:presLayoutVars>
      </dgm:prSet>
      <dgm:spPr/>
    </dgm:pt>
  </dgm:ptLst>
  <dgm:cxnLst>
    <dgm:cxn modelId="{F16CEAA7-0112-4948-8F70-4FBAF5A80DFA}" type="presOf" srcId="{B5C25950-21F4-4E5F-8A2E-BA4E868E5C9E}" destId="{E280C519-D8A3-44D2-B6B7-860C45FC8862}" srcOrd="0" destOrd="0" presId="urn:microsoft.com/office/officeart/2005/8/layout/radial3"/>
    <dgm:cxn modelId="{CEC67246-F11B-4B94-8F5F-BE18A922FD07}" type="presParOf" srcId="{E280C519-D8A3-44D2-B6B7-860C45FC8862}" destId="{09624AB6-6ECD-421A-90B2-689DC5015C1E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t-LT" dirty="0">
              <a:latin typeface="Calibri" panose="020F0502020204030204" pitchFamily="34" charset="0"/>
            </a:endParaRPr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C135123-4817-40A4-BFA3-C9BFE2BB5115}" type="datetime1">
              <a:rPr lang="lt-LT" smtClean="0">
                <a:latin typeface="Calibri" panose="020F0502020204030204" pitchFamily="34" charset="0"/>
              </a:rPr>
              <a:pPr rtl="0"/>
              <a:t>2021-02-04</a:t>
            </a:fld>
            <a:endParaRPr lang="lt-LT" dirty="0">
              <a:latin typeface="Calibri" panose="020F0502020204030204" pitchFamily="34" charset="0"/>
            </a:endParaRPr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t-LT" dirty="0">
              <a:latin typeface="Calibri" panose="020F0502020204030204" pitchFamily="34" charset="0"/>
            </a:endParaRPr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lt-LT" smtClean="0">
                <a:latin typeface="Calibri" panose="020F0502020204030204" pitchFamily="34" charset="0"/>
              </a:rPr>
              <a:pPr rtl="0"/>
              <a:t>‹#›</a:t>
            </a:fld>
            <a:endParaRPr lang="lt-LT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B72F728A-24F7-4C59-9978-ABEC3B8ED0BA}" type="datetime1">
              <a:rPr lang="lt-LT" smtClean="0"/>
              <a:pPr/>
              <a:t>2021-02-04</a:t>
            </a:fld>
            <a:endParaRPr lang="lt-LT" dirty="0"/>
          </a:p>
        </p:txBody>
      </p:sp>
      <p:sp>
        <p:nvSpPr>
          <p:cNvPr id="4" name="3 skaidrės numeri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noProof="0" dirty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noProof="0" dirty="0"/>
              <a:t>Redaguoti šablono teksto stilius</a:t>
            </a:r>
          </a:p>
          <a:p>
            <a:pPr lvl="1" rtl="0"/>
            <a:r>
              <a:rPr lang="lt-LT" noProof="0" dirty="0"/>
              <a:t>Antras lygis</a:t>
            </a:r>
          </a:p>
          <a:p>
            <a:pPr lvl="2" rtl="0"/>
            <a:r>
              <a:rPr lang="lt-LT" noProof="0" dirty="0"/>
              <a:t>Trečias lygis</a:t>
            </a:r>
          </a:p>
          <a:p>
            <a:pPr lvl="3" rtl="0"/>
            <a:r>
              <a:rPr lang="lt-LT" noProof="0" dirty="0"/>
              <a:t>Ketvirtas lygis</a:t>
            </a:r>
          </a:p>
          <a:p>
            <a:pPr lvl="4" rtl="0"/>
            <a:r>
              <a:rPr lang="lt-LT" noProof="0" dirty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841221E5-7225-48EB-A4EE-420E7BFCF705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kaidrės numerio vietos rezervavimo ženklas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pastabų vietos rezervavimo ženklas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lt-LT" smtClean="0"/>
              <a:pPr rtl="0"/>
              <a:t>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kaidrės numerio vietos rezervavimo ženklas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pastabų vietos rezervavimo ženkl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lt-LT" smtClean="0"/>
              <a:pPr rtl="0"/>
              <a:t>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05720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lt-LT" smtClean="0"/>
              <a:pPr/>
              <a:t>5</a:t>
            </a:fld>
            <a:endParaRPr lang="lt-L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dinė skaidrė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 hasCustomPrompt="1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 rtl="0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lt-LT" noProof="0"/>
              <a:t>Spustelėkite norėdami redaguoti šablono paantraštės stilių</a:t>
            </a:r>
            <a:endParaRPr lang="lt-LT" noProof="0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977EBA27-95C9-4817-9AD9-1F6B39FE698D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CFE76-1DAB-4C67-AE0E-E84CEAF70E91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tikalus pavadinimas"/>
          <p:cNvSpPr>
            <a:spLocks noGrp="1"/>
          </p:cNvSpPr>
          <p:nvPr>
            <p:ph type="title" orient="vert" hasCustomPrompt="1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3F8D72-14EF-4ADD-B3F1-55FCE6979E63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25E16A-304D-4C28-99C6-A2C4C46E5C73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 rtl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A01E4D3C-4252-4C14-9032-7DBCB3166566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 rtl="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 rtl="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427ED-1154-4E8D-A56E-1498EC2FFEB5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 rtl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5" name="4 teksto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 rtl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  <p:sp>
        <p:nvSpPr>
          <p:cNvPr id="6" name="5 turinio vietos rezervavimo ženklas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7" name="6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A63C63-B828-4F3E-B0A0-F37079DF061F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8" name="7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9" name="8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94CF80-389F-4ACB-A936-CB7F31BA6BE2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602428-245C-4945-8317-EA00DE115758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3" name="2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paveikslėli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Autofit/>
          </a:bodyPr>
          <a:lstStyle>
            <a:lvl1pPr algn="l" rtl="0">
              <a:defRPr sz="24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 rtl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>
          <a:xfrm>
            <a:off x="5232426" y="533400"/>
            <a:ext cx="6195986" cy="5689600"/>
          </a:xfrm>
        </p:spPr>
        <p:txBody>
          <a:bodyPr rtlCol="0">
            <a:normAutofit/>
          </a:bodyPr>
          <a:lstStyle>
            <a:lvl1pPr rtl="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  <a:endParaRPr lang="lt-LT" noProof="0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888C31-5927-4CF1-B797-1E487F0B6890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tačiakampis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lt-LT" noProof="0" dirty="0"/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Autofit/>
          </a:bodyPr>
          <a:lstStyle>
            <a:lvl1pPr algn="l" rtl="0">
              <a:defRPr sz="24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paveikslėlio vietos rezervavimo ženklas" descr="Tuščias vietos rezervavimo ženklas vaizdui įtraukti. Spustelėkite vietos rezervavimo ženklą ir pasirinkite vaizdą, kurį norite įtraukti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t-LT" noProof="0"/>
              <a:t>Spustelėkite piktogramą norėdami įtraukti paveikslėlį</a:t>
            </a:r>
            <a:endParaRPr lang="lt-LT" noProof="0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 rtl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lt-LT" noProof="0"/>
              <a:t>Spustelėkite, kad galėtumėte redaguoti šablono teksto stilius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249BD0-B5FA-4DAF-9896-5B8FC31301E1}" type="datetime1">
              <a:rPr lang="lt-LT" noProof="0" smtClean="0"/>
              <a:pPr rtl="0"/>
              <a:t>2021-02-04</a:t>
            </a:fld>
            <a:endParaRPr lang="lt-LT" noProof="0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pPr rtl="0"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o vietos rezervavimo ženklas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noProof="0" dirty="0"/>
              <a:t>Redaguoti šablono teksto stilius</a:t>
            </a:r>
          </a:p>
          <a:p>
            <a:pPr lvl="1" rtl="0"/>
            <a:r>
              <a:rPr lang="lt-LT" noProof="0" dirty="0"/>
              <a:t>Antras lygis</a:t>
            </a:r>
          </a:p>
          <a:p>
            <a:pPr lvl="2" rtl="0"/>
            <a:r>
              <a:rPr lang="lt-LT" noProof="0" dirty="0"/>
              <a:t>Trečias lygis</a:t>
            </a:r>
          </a:p>
          <a:p>
            <a:pPr lvl="3" rtl="0"/>
            <a:r>
              <a:rPr lang="lt-LT" noProof="0" dirty="0"/>
              <a:t>Ketvirtas lygis</a:t>
            </a:r>
          </a:p>
          <a:p>
            <a:pPr lvl="4" rtl="0"/>
            <a:r>
              <a:rPr lang="lt-LT" noProof="0" dirty="0"/>
              <a:t>Penktas lygis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A4B714C1-868B-4A38-804C-94A195785D14}" type="datetime1">
              <a:rPr lang="lt-LT" noProof="0" smtClean="0"/>
              <a:pPr/>
              <a:t>2021-02-04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lt-LT" noProof="0"/>
              <a:t>Projektinė savaitė "STEAM'ukas žiemą"</a:t>
            </a:r>
            <a:endParaRPr lang="lt-LT" noProof="0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lt-LT" noProof="0" smtClean="0"/>
              <a:pPr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2379636" y="2500306"/>
            <a:ext cx="8329031" cy="1116085"/>
          </a:xfrm>
        </p:spPr>
        <p:txBody>
          <a:bodyPr rtlCol="0"/>
          <a:lstStyle/>
          <a:p>
            <a:pPr rtl="0"/>
            <a:r>
              <a:rPr lang="lt-LT" sz="8000" dirty="0"/>
              <a:t>STEAM</a:t>
            </a:r>
            <a:r>
              <a:rPr lang="en-US" sz="8000" dirty="0"/>
              <a:t>’</a:t>
            </a:r>
            <a:r>
              <a:rPr lang="lt-LT" sz="8000" dirty="0"/>
              <a:t>ukas žiemą</a:t>
            </a:r>
            <a:endParaRPr lang="lt-LT" sz="8000" dirty="0">
              <a:latin typeface="Calibri" panose="020F0502020204030204" pitchFamily="34" charset="0"/>
            </a:endParaRP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3165454" y="4643446"/>
            <a:ext cx="7286676" cy="1116085"/>
          </a:xfrm>
        </p:spPr>
        <p:txBody>
          <a:bodyPr rtlCol="0">
            <a:normAutofit/>
          </a:bodyPr>
          <a:lstStyle/>
          <a:p>
            <a:r>
              <a:rPr lang="en-US" sz="2000" dirty="0"/>
              <a:t>		</a:t>
            </a:r>
            <a:r>
              <a:rPr lang="lt-LT" sz="2000" dirty="0"/>
              <a:t>Darbą </a:t>
            </a:r>
            <a:r>
              <a:rPr lang="lt-LT" sz="2000" dirty="0" smtClean="0"/>
              <a:t>pa</a:t>
            </a:r>
            <a:r>
              <a:rPr lang="en-US" sz="2000" dirty="0" err="1" smtClean="0"/>
              <a:t>reng</a:t>
            </a:r>
            <a:r>
              <a:rPr lang="lt-LT" sz="2000" dirty="0"/>
              <a:t>ė: </a:t>
            </a:r>
          </a:p>
          <a:p>
            <a:r>
              <a:rPr lang="en-US" sz="2000" dirty="0"/>
              <a:t>		</a:t>
            </a:r>
            <a:r>
              <a:rPr lang="lt-LT" sz="2000" dirty="0"/>
              <a:t>Ikimokyklinio ugdymo vyr. mok. R. </a:t>
            </a:r>
            <a:r>
              <a:rPr lang="lt-LT" sz="2000" dirty="0" err="1"/>
              <a:t>Daugintienė</a:t>
            </a:r>
            <a:r>
              <a:rPr lang="lt-LT" sz="2000" dirty="0"/>
              <a:t>,</a:t>
            </a:r>
          </a:p>
          <a:p>
            <a:r>
              <a:rPr lang="en-US" sz="2000" dirty="0"/>
              <a:t>		</a:t>
            </a:r>
            <a:r>
              <a:rPr lang="lt-LT" sz="2000" dirty="0"/>
              <a:t>Priešmokyklinio ugdymo vyr. mok. L. Radzevičienė</a:t>
            </a:r>
          </a:p>
          <a:p>
            <a:endParaRPr lang="lt-LT" dirty="0"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330927-86C5-457B-BDC4-FBEBCDF620B0}"/>
              </a:ext>
            </a:extLst>
          </p:cNvPr>
          <p:cNvSpPr txBox="1"/>
          <p:nvPr/>
        </p:nvSpPr>
        <p:spPr>
          <a:xfrm>
            <a:off x="1485900" y="592742"/>
            <a:ext cx="896623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lt-L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Gargždų lopšelis-darželis „</a:t>
            </a:r>
            <a:r>
              <a:rPr lang="lt-LT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Naminukas</a:t>
            </a:r>
            <a:r>
              <a:rPr lang="lt-L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Kvietinių skyrius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54BD0CC-0153-4A0D-A520-9DBE45C90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r>
              <a:rPr lang="lt-LT" dirty="0"/>
              <a:t>Kačiukų grupės girlianda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7D36A95D-81F1-4A99-ADAF-23C7E65DD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768" y="2143125"/>
            <a:ext cx="4572000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0237982D-6440-4008-BD98-C56D9E54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7989" y="6316091"/>
            <a:ext cx="8292010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457EC2FE-06C4-44F2-8877-0795D946B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208" y="2525451"/>
            <a:ext cx="4852020" cy="2729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688DA0A0-3A66-46DC-8BFF-8DD838410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93" y="404664"/>
            <a:ext cx="3429002" cy="4572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72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0D2C5E8-9D80-4C1E-A4F2-FCA874EA8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r>
              <a:rPr lang="lt-LT" dirty="0"/>
              <a:t>Linksmuolių grupės girlianda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57B7D0AC-300B-4633-BE68-B86A818F7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58" y="1186954"/>
            <a:ext cx="3060171" cy="2295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17CF2B6B-E911-470D-87F1-E129DB01E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7659" y="6316091"/>
            <a:ext cx="8392340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D49CC7F9-2C34-4E72-9568-0BE6CFEA4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5542" y="2677353"/>
            <a:ext cx="3779912" cy="2834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E9D71FD7-BECE-46BF-ABA5-D2B7B9463F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8414" y="917051"/>
            <a:ext cx="3779912" cy="2834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013B3D42-0B9B-486F-B517-5AFAA2659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658" y="3800426"/>
            <a:ext cx="3084512" cy="2313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15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FA74D96-3AB9-4CA8-B3C9-EA82A807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pPr algn="ctr"/>
            <a:r>
              <a:rPr lang="lt-LT" dirty="0"/>
              <a:t>Meškučių grupės ledukų žvejyba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6BDDF380-28C9-47FC-9B01-2FF1C5424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1141313"/>
            <a:ext cx="3600400" cy="4800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4511A3D-2EBF-42FB-A272-D7A69CD3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2005" y="6316091"/>
            <a:ext cx="8147994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630E883-128F-48E5-9145-39D83E08B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12" y="1133326"/>
            <a:ext cx="3600400" cy="4800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36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7A6CD95-B217-4C54-A397-1FA02FA6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58912"/>
          </a:xfrm>
        </p:spPr>
        <p:txBody>
          <a:bodyPr/>
          <a:lstStyle/>
          <a:p>
            <a:r>
              <a:rPr lang="lt-LT" dirty="0"/>
              <a:t>Kačiukų grupės žvejyba...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35B32219-DBE6-412D-B67D-6FE5D9680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799" y="2332132"/>
            <a:ext cx="5099468" cy="2868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1D3B1FD8-91FF-463C-AFC1-7779A9D3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2045" y="6316091"/>
            <a:ext cx="7787954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0FBC4556-1A81-4882-9188-72A0B22A3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9940" y="2329006"/>
            <a:ext cx="5085182" cy="2860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FC32D7F2-8820-4A5B-9AF3-FE6952578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2946" y="2314718"/>
            <a:ext cx="5085182" cy="2860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2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D9E921-D29B-4C50-B83E-EEF89C6A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r>
              <a:rPr lang="lt-LT" dirty="0"/>
              <a:t>Linksmuolio žvejyba...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7BAC3CD3-B43A-4CEE-855E-CAEE6AAD6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1064" y="1109626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9F9D13AB-7E4F-48D0-8CA7-CF9AD233B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2005" y="6316091"/>
            <a:ext cx="8147994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39B10FB-E12A-4255-8717-D7DEE318B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391" y="1921917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90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4449D10-4132-4E4C-A8D8-67C62C38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Antradienio STEAM iššūkis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A114433-E8B9-4E41-A755-733A4B72A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600" dirty="0"/>
              <a:t>patyrinėk druskos ir šalčio sąveiką</a:t>
            </a:r>
          </a:p>
        </p:txBody>
      </p:sp>
      <p:sp>
        <p:nvSpPr>
          <p:cNvPr id="4" name="Cloud 3"/>
          <p:cNvSpPr/>
          <p:nvPr/>
        </p:nvSpPr>
        <p:spPr>
          <a:xfrm>
            <a:off x="2308198" y="2786058"/>
            <a:ext cx="4000528" cy="2500330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200" dirty="0">
                <a:solidFill>
                  <a:srgbClr val="0070C0"/>
                </a:solidFill>
              </a:rPr>
              <a:t>stebėk</a:t>
            </a:r>
            <a:r>
              <a:rPr lang="lt-LT" sz="2000" dirty="0"/>
              <a:t> ledo tirpsmą druskos ir dažų pagalba</a:t>
            </a:r>
            <a:endParaRPr lang="en-US" sz="2000" dirty="0"/>
          </a:p>
        </p:txBody>
      </p:sp>
      <p:sp>
        <p:nvSpPr>
          <p:cNvPr id="5" name="Cloud 4"/>
          <p:cNvSpPr/>
          <p:nvPr/>
        </p:nvSpPr>
        <p:spPr>
          <a:xfrm>
            <a:off x="7380296" y="2571744"/>
            <a:ext cx="3214710" cy="2214578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</a:rPr>
              <a:t>sukurk</a:t>
            </a:r>
            <a:r>
              <a:rPr lang="en-US" sz="2000" dirty="0"/>
              <a:t> </a:t>
            </a:r>
            <a:r>
              <a:rPr lang="en-US" sz="2000" dirty="0" err="1"/>
              <a:t>savo</a:t>
            </a:r>
            <a:r>
              <a:rPr lang="en-US" sz="2000" dirty="0"/>
              <a:t> </a:t>
            </a:r>
            <a:r>
              <a:rPr lang="en-US" sz="2000" dirty="0" err="1"/>
              <a:t>duskos</a:t>
            </a:r>
            <a:r>
              <a:rPr lang="en-US" sz="2000" dirty="0"/>
              <a:t> </a:t>
            </a:r>
            <a:r>
              <a:rPr lang="en-US" sz="2000" dirty="0" err="1"/>
              <a:t>kristalą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379637" y="6316091"/>
            <a:ext cx="8190362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</p:spTree>
    <p:extLst>
      <p:ext uri="{BB962C8B-B14F-4D97-AF65-F5344CB8AC3E}">
        <p14:creationId xmlns:p14="http://schemas.microsoft.com/office/powerpoint/2010/main" val="24003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8E14F01-7EB2-4FDF-9717-3C3182E1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Meškučių grupės vaikučiai stebėjo ledo ir spalvų draugystę...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74F77DC6-43BE-441A-B137-540C428D8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980728"/>
            <a:ext cx="5353757" cy="2602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B6BA7E1A-F198-407D-A0FE-B91D6F51D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8029" y="6316091"/>
            <a:ext cx="7931970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F0711B6B-1516-40DA-9781-227A7F967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3713570"/>
            <a:ext cx="5353758" cy="2602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46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1603CC1-1F28-4F19-A3BC-F65BB46B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067063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Kačiukų grupės vaikai stebėjo ledo, druskos ir spalvų žaismą...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EAB33326-D61C-4220-AD74-AADE849FA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254" y="2270664"/>
            <a:ext cx="4848447" cy="2727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45044D11-AF36-4DE4-8E6E-1ACFBEEF4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6021" y="6316091"/>
            <a:ext cx="8003978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FF224464-B33B-4B55-98CA-63EA97BD1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599" y="2305461"/>
            <a:ext cx="4848447" cy="2727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01D045AF-71DA-425A-B466-2AD51D2FE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29" y="2498471"/>
            <a:ext cx="4558242" cy="256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7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842D7E-7A7A-4AE0-A7FC-6DDD314C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49106"/>
          </a:xfrm>
        </p:spPr>
        <p:txBody>
          <a:bodyPr/>
          <a:lstStyle/>
          <a:p>
            <a:r>
              <a:rPr lang="lt-LT" dirty="0"/>
              <a:t>Linksmuolio bandymai...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BFDC836A-36B1-41F3-88C3-B54479B66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056" y="2607750"/>
            <a:ext cx="4128459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FB1AF323-0A4B-4487-BDDE-55D88571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8029" y="6316091"/>
            <a:ext cx="7931970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E82225DA-4735-4042-9440-A488C78AF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48" y="2091692"/>
            <a:ext cx="3323862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6E01823D-163C-42E4-B084-B5153FE71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1742" y="939622"/>
            <a:ext cx="4279665" cy="3209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99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0E34266-301D-4BE5-9FFE-AF0B98C5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r>
              <a:rPr lang="lt-LT" dirty="0"/>
              <a:t>Meškučiai pasiruošė druskos kristalo ,,auginimui“...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3B5FA3FF-F644-4CF0-B6E7-D572E0F2B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1712042"/>
            <a:ext cx="3429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C589D67B-9D9D-4ED1-AD04-AF41FF0DB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5981" y="6316091"/>
            <a:ext cx="8364018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1C40E7F-F61F-4C5C-870D-D4E4847A8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1143000"/>
            <a:ext cx="3429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63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pavadinimas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lt" sz="4000" dirty="0">
                <a:solidFill>
                  <a:schemeClr val="bg1"/>
                </a:solidFill>
                <a:cs typeface="Calibri" panose="020F0502020204030204" pitchFamily="34" charset="0"/>
              </a:rPr>
              <a:t>STEAM, kas tai?</a:t>
            </a:r>
          </a:p>
        </p:txBody>
      </p:sp>
      <p:pic>
        <p:nvPicPr>
          <p:cNvPr id="6" name="Content Placeholder 5" descr="steam logotipa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65586" y="2000240"/>
            <a:ext cx="4741499" cy="2230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36761" y="6316091"/>
            <a:ext cx="8333238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22710" y="5000636"/>
            <a:ext cx="2143140" cy="42862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TECHNOLOGIJOS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5850" y="5500702"/>
            <a:ext cx="1571636" cy="50006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IN</a:t>
            </a:r>
            <a:r>
              <a:rPr lang="lt-LT" b="1" dirty="0"/>
              <a:t>Ž</a:t>
            </a:r>
            <a:r>
              <a:rPr lang="en-US" b="1" dirty="0"/>
              <a:t>INERIJA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37486" y="5000636"/>
            <a:ext cx="1357322" cy="42862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/>
              <a:t>MENAI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9094808" y="4429132"/>
            <a:ext cx="1714512" cy="50006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/>
              <a:t>MATEMATIKA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308198" y="4293096"/>
            <a:ext cx="1428760" cy="63610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/>
              <a:t>GAMTOS </a:t>
            </a:r>
            <a:r>
              <a:rPr lang="en-US" b="1" dirty="0"/>
              <a:t>MOKSLA</a:t>
            </a:r>
            <a:r>
              <a:rPr lang="lt-LT" b="1"/>
              <a:t>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7EAEB5-E5CA-4DCD-8191-2B028E96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r>
              <a:rPr lang="lt-LT" dirty="0"/>
              <a:t>Linksmuolių druskos kristalai...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27576EDE-1D20-4C1D-8FA2-3D63C6140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2304" y="2777605"/>
            <a:ext cx="4236429" cy="317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675F01E-4441-4E75-AB8D-326F4980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973" y="6316091"/>
            <a:ext cx="8436026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AB08449C-3595-4014-A429-35DD573C5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50" y="1806959"/>
            <a:ext cx="3177323" cy="238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4887F0A7-0FE0-47BA-B62B-CFF838D2B6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3417576"/>
            <a:ext cx="3575694" cy="2681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E1097E13-682E-44E8-9C69-275ECEDB37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96" y="366423"/>
            <a:ext cx="3650226" cy="2726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1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4E16465-4100-472A-87DB-C2F7011F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Trečiadienio STEAM iššūkis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6EA9FDE-C06F-4249-85A8-715ED14A2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išbandyk</a:t>
            </a:r>
            <a:r>
              <a:rPr lang="en-US" sz="4000" dirty="0"/>
              <a:t> </a:t>
            </a:r>
            <a:r>
              <a:rPr lang="en-US" sz="4000" dirty="0" err="1"/>
              <a:t>inžinerines</a:t>
            </a:r>
            <a:r>
              <a:rPr lang="en-US" sz="4000" dirty="0"/>
              <a:t> </a:t>
            </a:r>
            <a:r>
              <a:rPr lang="en-US" sz="4000" dirty="0" err="1"/>
              <a:t>sniego</a:t>
            </a:r>
            <a:r>
              <a:rPr lang="en-US" sz="4000" dirty="0"/>
              <a:t> </a:t>
            </a:r>
            <a:r>
              <a:rPr lang="en-US" sz="4000" dirty="0" err="1"/>
              <a:t>galimybes</a:t>
            </a:r>
            <a:r>
              <a:rPr lang="en-US" sz="4000" dirty="0"/>
              <a:t> </a:t>
            </a:r>
            <a:r>
              <a:rPr lang="en-US" sz="4000" dirty="0" err="1"/>
              <a:t>lauke</a:t>
            </a:r>
            <a:endParaRPr lang="lt-LT" sz="4000" dirty="0"/>
          </a:p>
        </p:txBody>
      </p:sp>
      <p:sp>
        <p:nvSpPr>
          <p:cNvPr id="4" name="Cloud 3"/>
          <p:cNvSpPr/>
          <p:nvPr/>
        </p:nvSpPr>
        <p:spPr>
          <a:xfrm>
            <a:off x="2308198" y="2857496"/>
            <a:ext cx="4143404" cy="1928826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draugais</a:t>
            </a:r>
            <a:r>
              <a:rPr lang="en-US" sz="2000" dirty="0"/>
              <a:t> </a:t>
            </a:r>
            <a:r>
              <a:rPr lang="en-US" sz="2200" dirty="0" err="1">
                <a:solidFill>
                  <a:srgbClr val="0070C0"/>
                </a:solidFill>
              </a:rPr>
              <a:t>pastatyk</a:t>
            </a:r>
            <a:r>
              <a:rPr lang="en-US" sz="2000" dirty="0"/>
              <a:t> </a:t>
            </a:r>
            <a:r>
              <a:rPr lang="en-US" sz="2000" dirty="0" err="1"/>
              <a:t>tvirtovę</a:t>
            </a:r>
            <a:r>
              <a:rPr lang="en-US" sz="2000" dirty="0"/>
              <a:t> </a:t>
            </a:r>
            <a:r>
              <a:rPr lang="en-US" sz="2000" dirty="0" err="1"/>
              <a:t>iš</a:t>
            </a:r>
            <a:r>
              <a:rPr lang="en-US" sz="2000" dirty="0"/>
              <a:t> </a:t>
            </a:r>
            <a:r>
              <a:rPr lang="en-US" sz="2000" dirty="0" err="1"/>
              <a:t>sniego</a:t>
            </a:r>
            <a:endParaRPr lang="en-US" sz="2000" dirty="0"/>
          </a:p>
        </p:txBody>
      </p:sp>
      <p:sp>
        <p:nvSpPr>
          <p:cNvPr id="5" name="Cloud 4"/>
          <p:cNvSpPr/>
          <p:nvPr/>
        </p:nvSpPr>
        <p:spPr>
          <a:xfrm>
            <a:off x="7094544" y="3071810"/>
            <a:ext cx="3429024" cy="2571768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</a:rPr>
              <a:t>sukurk</a:t>
            </a:r>
            <a:r>
              <a:rPr lang="en-US" sz="2000" dirty="0"/>
              <a:t> </a:t>
            </a:r>
            <a:r>
              <a:rPr lang="en-US" sz="2000" dirty="0" err="1"/>
              <a:t>sniego</a:t>
            </a:r>
            <a:r>
              <a:rPr lang="en-US" sz="2000" dirty="0"/>
              <a:t> </a:t>
            </a:r>
            <a:r>
              <a:rPr lang="en-US" sz="2000" dirty="0" err="1"/>
              <a:t>vulkaną</a:t>
            </a:r>
            <a:r>
              <a:rPr lang="en-US" sz="2000" dirty="0"/>
              <a:t> </a:t>
            </a:r>
            <a:r>
              <a:rPr lang="en-US" sz="2000" dirty="0" err="1"/>
              <a:t>lauke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36761" y="6316091"/>
            <a:ext cx="8333238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</p:spTree>
    <p:extLst>
      <p:ext uri="{BB962C8B-B14F-4D97-AF65-F5344CB8AC3E}">
        <p14:creationId xmlns:p14="http://schemas.microsoft.com/office/powerpoint/2010/main" val="7293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CC07CDA-F2CA-4637-A8C2-6D9E6198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683717"/>
          </a:xfrm>
        </p:spPr>
        <p:txBody>
          <a:bodyPr/>
          <a:lstStyle/>
          <a:p>
            <a:r>
              <a:rPr lang="lt-LT" dirty="0"/>
              <a:t>Kačiukų </a:t>
            </a:r>
            <a:r>
              <a:rPr lang="en-US" dirty="0" err="1"/>
              <a:t>ir</a:t>
            </a:r>
            <a:r>
              <a:rPr lang="en-US" dirty="0"/>
              <a:t> Me</a:t>
            </a:r>
            <a:r>
              <a:rPr lang="lt-LT" dirty="0" err="1"/>
              <a:t>škučių</a:t>
            </a:r>
            <a:r>
              <a:rPr lang="lt-LT" dirty="0"/>
              <a:t> sniego tvirtovė...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AD3A3FDC-36A8-4C7F-81DE-BA8030FD7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833" y="2298187"/>
            <a:ext cx="5376597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CEC22A8-A286-4289-A1BC-9D239DB8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2005" y="6316091"/>
            <a:ext cx="8147994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DEA2BBF-806F-4899-9F9C-377F66656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34" y="2101383"/>
            <a:ext cx="5343461" cy="3005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49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72F6613-006A-4CF7-B7A4-AC5A46E29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607387"/>
          </a:xfrm>
        </p:spPr>
        <p:txBody>
          <a:bodyPr/>
          <a:lstStyle/>
          <a:p>
            <a:r>
              <a:rPr lang="lt-LT" dirty="0"/>
              <a:t>Linksmuolių sniego statiniai...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9BCA177D-36E3-4749-8281-49302154C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03" y="785187"/>
            <a:ext cx="3422545" cy="2566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A85BEFCE-A0E1-4D7D-BFBF-7EFEF165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013" y="6316091"/>
            <a:ext cx="8075986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1F1DDE58-7D34-40E2-8D6D-53C12775B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36" y="3756317"/>
            <a:ext cx="3422545" cy="2566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49A6305E-3B19-4390-AE85-4B9D434608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50" y="766788"/>
            <a:ext cx="3431102" cy="2573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46532CA8-3F6C-4CF6-B71A-926EF09E3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74" y="2547551"/>
            <a:ext cx="2857917" cy="1762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03A66EA7-AFBD-4D85-83BC-A5B3E8FCC3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50" y="3722746"/>
            <a:ext cx="3431102" cy="2573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865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5903E25-03E0-4D73-8E07-F6AE832C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58912"/>
          </a:xfrm>
        </p:spPr>
        <p:txBody>
          <a:bodyPr/>
          <a:lstStyle/>
          <a:p>
            <a:r>
              <a:rPr lang="lt-LT" dirty="0"/>
              <a:t>Meškučių išsiveržęs vulkanas...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6A16828F-E29D-4132-A8CB-232C59855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632" y="2497563"/>
            <a:ext cx="5628968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A4E7768E-4460-4B66-AF3B-84CF04FFA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7989" y="6316091"/>
            <a:ext cx="8292010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3046E1AA-A633-4668-B8D6-56E7FDB4B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59" y="2204864"/>
            <a:ext cx="6094412" cy="2962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21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F33A3E-C969-47EE-9898-DC8AFBB6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773" y="-534701"/>
            <a:ext cx="9782801" cy="1239837"/>
          </a:xfrm>
        </p:spPr>
        <p:txBody>
          <a:bodyPr/>
          <a:lstStyle/>
          <a:p>
            <a:pPr algn="ctr"/>
            <a:r>
              <a:rPr lang="lt-LT" dirty="0"/>
              <a:t>Kačiukai stebi vulkaną lauke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B3C51C49-3E80-400A-A4C9-4A5497A67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676" y="2293918"/>
            <a:ext cx="4572000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8F01E2C7-9EC1-4DBB-9410-44136727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7989" y="6316091"/>
            <a:ext cx="8292010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B0800BD-5A08-4B17-8C52-DC10A0DE9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8222" y="2340894"/>
            <a:ext cx="4572001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70871697-74A6-4D19-88F8-086F663E7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4607" y="2340893"/>
            <a:ext cx="4572001" cy="2571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98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9D232C0-3D2A-49D1-94BB-70C12250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58912"/>
          </a:xfrm>
        </p:spPr>
        <p:txBody>
          <a:bodyPr/>
          <a:lstStyle/>
          <a:p>
            <a:r>
              <a:rPr lang="lt-LT" dirty="0"/>
              <a:t>Linksmuolio vulkanas...</a:t>
            </a: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45E07B34-6EA3-49A6-82B4-B0BB3ABF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6021" y="6316091"/>
            <a:ext cx="8003978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10" name="Turinio vietos rezervavimo ženklas 9">
            <a:extLst>
              <a:ext uri="{FF2B5EF4-FFF2-40B4-BE49-F238E27FC236}">
                <a16:creationId xmlns:a16="http://schemas.microsoft.com/office/drawing/2014/main" id="{970AD61A-8E72-4D15-8818-D62F214D0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6468" y="1577087"/>
            <a:ext cx="5436096" cy="407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98F963EF-5693-4704-AE05-BC19F475C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3830" y="1084176"/>
            <a:ext cx="5436095" cy="4077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9354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9FB228B-BAC7-497C-8A33-2AD769C7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Ketvirtadienio STEAM iššūkis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B067852-6B5A-420C-A600-DC806F45A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išbandyk</a:t>
            </a:r>
            <a:r>
              <a:rPr lang="en-US" sz="3600" dirty="0"/>
              <a:t> </a:t>
            </a:r>
            <a:r>
              <a:rPr lang="en-US" sz="3600" dirty="0" err="1"/>
              <a:t>piešimo</a:t>
            </a:r>
            <a:r>
              <a:rPr lang="en-US" sz="3600" dirty="0"/>
              <a:t> </a:t>
            </a:r>
            <a:r>
              <a:rPr lang="en-US" sz="3600" dirty="0" err="1"/>
              <a:t>sniegu</a:t>
            </a:r>
            <a:r>
              <a:rPr lang="en-US" sz="3600" dirty="0"/>
              <a:t> </a:t>
            </a:r>
            <a:r>
              <a:rPr lang="en-US" sz="3600" dirty="0" err="1"/>
              <a:t>ir</a:t>
            </a:r>
            <a:r>
              <a:rPr lang="en-US" sz="3600" dirty="0"/>
              <a:t> ant </a:t>
            </a:r>
            <a:r>
              <a:rPr lang="en-US" sz="3600" dirty="0" err="1"/>
              <a:t>sniego</a:t>
            </a:r>
            <a:r>
              <a:rPr lang="en-US" sz="3600" dirty="0"/>
              <a:t> </a:t>
            </a:r>
            <a:r>
              <a:rPr lang="en-US" sz="3600" dirty="0" err="1"/>
              <a:t>galimybes</a:t>
            </a:r>
            <a:endParaRPr lang="lt-LT" sz="3600" dirty="0"/>
          </a:p>
        </p:txBody>
      </p:sp>
      <p:sp>
        <p:nvSpPr>
          <p:cNvPr id="4" name="Cloud 3"/>
          <p:cNvSpPr/>
          <p:nvPr/>
        </p:nvSpPr>
        <p:spPr>
          <a:xfrm>
            <a:off x="2236760" y="2857496"/>
            <a:ext cx="4214842" cy="2071702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</a:rPr>
              <a:t>sukurk</a:t>
            </a:r>
            <a:r>
              <a:rPr lang="en-US" sz="2000" dirty="0"/>
              <a:t> </a:t>
            </a:r>
            <a:r>
              <a:rPr lang="en-US" sz="2000" dirty="0" err="1"/>
              <a:t>krepinio</a:t>
            </a:r>
            <a:r>
              <a:rPr lang="en-US" sz="2000" dirty="0"/>
              <a:t> </a:t>
            </a:r>
            <a:r>
              <a:rPr lang="en-US" sz="2000" dirty="0" err="1"/>
              <a:t>popieriaus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sniego</a:t>
            </a:r>
            <a:r>
              <a:rPr lang="en-US" sz="2000" dirty="0"/>
              <a:t> </a:t>
            </a:r>
            <a:r>
              <a:rPr lang="en-US" sz="2000" dirty="0" err="1"/>
              <a:t>meno</a:t>
            </a:r>
            <a:r>
              <a:rPr lang="en-US" sz="2000" dirty="0"/>
              <a:t> </a:t>
            </a:r>
            <a:r>
              <a:rPr lang="en-US" sz="2000" dirty="0" err="1"/>
              <a:t>projektą</a:t>
            </a:r>
            <a:endParaRPr lang="en-US" sz="2000" dirty="0"/>
          </a:p>
        </p:txBody>
      </p:sp>
      <p:sp>
        <p:nvSpPr>
          <p:cNvPr id="5" name="Cloud 4"/>
          <p:cNvSpPr/>
          <p:nvPr/>
        </p:nvSpPr>
        <p:spPr>
          <a:xfrm>
            <a:off x="7094544" y="3357562"/>
            <a:ext cx="4357718" cy="2643206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</a:rPr>
              <a:t>išbandyk</a:t>
            </a:r>
            <a:r>
              <a:rPr lang="en-US" sz="2000" dirty="0"/>
              <a:t> </a:t>
            </a:r>
            <a:r>
              <a:rPr lang="en-US" sz="2000" dirty="0" err="1"/>
              <a:t>piešimą</a:t>
            </a:r>
            <a:r>
              <a:rPr lang="en-US" sz="2000" dirty="0"/>
              <a:t> ant </a:t>
            </a:r>
            <a:r>
              <a:rPr lang="en-US" sz="2000" dirty="0" err="1"/>
              <a:t>sniego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379637" y="6316091"/>
            <a:ext cx="8190362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</p:spTree>
    <p:extLst>
      <p:ext uri="{BB962C8B-B14F-4D97-AF65-F5344CB8AC3E}">
        <p14:creationId xmlns:p14="http://schemas.microsoft.com/office/powerpoint/2010/main" val="2939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E038BBC-7B40-41EC-864F-8933DFECE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586904"/>
          </a:xfrm>
        </p:spPr>
        <p:txBody>
          <a:bodyPr/>
          <a:lstStyle/>
          <a:p>
            <a:r>
              <a:rPr lang="lt-LT" dirty="0"/>
              <a:t>Meškučių meno projektas</a:t>
            </a:r>
          </a:p>
        </p:txBody>
      </p:sp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FC517B69-236F-4487-BEA4-4AD6713DD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3417" y="2003763"/>
            <a:ext cx="4097693" cy="3073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6F9B01DB-4724-469A-A90F-0B85F29C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4013" y="6316091"/>
            <a:ext cx="8075986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9FBE4437-BE07-4726-8190-CD6CE8F83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89" y="856647"/>
            <a:ext cx="3563888" cy="2672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9B12CE80-64D3-45B5-88A2-6A073CD91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13988" y="3643174"/>
            <a:ext cx="3563889" cy="2672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6E21CA3-9D8B-4596-BC7A-686A0DAA26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965" y="1463049"/>
            <a:ext cx="3420990" cy="4172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27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CF65004-CEF2-4B0D-8DEF-C987C940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586904"/>
          </a:xfrm>
        </p:spPr>
        <p:txBody>
          <a:bodyPr/>
          <a:lstStyle/>
          <a:p>
            <a:r>
              <a:rPr lang="lt-LT" dirty="0"/>
              <a:t>Kačiukų meno projektas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8003C630-5E2B-4578-BDAC-05220CC5B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724" y="3069029"/>
            <a:ext cx="4572000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9F8D632-B555-4837-A17C-2D84D3BF7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0849" y="6316091"/>
            <a:ext cx="8799149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AF0D7CB-1EDE-4A8E-B386-789DA18A9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3996" y="1195206"/>
            <a:ext cx="4572004" cy="2571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06F2036A-09D6-40A8-A15D-43E19F0B1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3492649"/>
            <a:ext cx="4176464" cy="2349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25FA009A-7DD9-4423-858B-382D5266F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987500"/>
            <a:ext cx="4176464" cy="2349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50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C972A0E-6FD3-4DC7-8CE6-94E42841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PROJEKTAS „STEAM’ukas žiemą“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987691"/>
              </p:ext>
            </p:extLst>
          </p:nvPr>
        </p:nvGraphicFramePr>
        <p:xfrm>
          <a:off x="1593436" y="1600200"/>
          <a:ext cx="978280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323" y="6316091"/>
            <a:ext cx="8404676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  <p:sp>
        <p:nvSpPr>
          <p:cNvPr id="3" name="Ovalas 2">
            <a:extLst>
              <a:ext uri="{FF2B5EF4-FFF2-40B4-BE49-F238E27FC236}">
                <a16:creationId xmlns:a16="http://schemas.microsoft.com/office/drawing/2014/main" id="{C7E437F2-DDB9-4388-91B0-248423E44414}"/>
              </a:ext>
            </a:extLst>
          </p:cNvPr>
          <p:cNvSpPr/>
          <p:nvPr/>
        </p:nvSpPr>
        <p:spPr>
          <a:xfrm>
            <a:off x="5071517" y="2463726"/>
            <a:ext cx="2592288" cy="25202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/>
              <a:t>Išbandyti</a:t>
            </a:r>
          </a:p>
          <a:p>
            <a:pPr algn="ctr"/>
            <a:r>
              <a:rPr lang="lt-LT" sz="2800" dirty="0"/>
              <a:t>STEAM</a:t>
            </a:r>
          </a:p>
          <a:p>
            <a:pPr algn="ctr"/>
            <a:r>
              <a:rPr lang="lt-LT" sz="2800" dirty="0"/>
              <a:t>žiemos</a:t>
            </a:r>
          </a:p>
          <a:p>
            <a:pPr algn="ctr"/>
            <a:r>
              <a:rPr lang="lt-LT" sz="2800" dirty="0"/>
              <a:t>veiklas 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9F622-EBBD-442C-B032-B01712D72816}"/>
              </a:ext>
            </a:extLst>
          </p:cNvPr>
          <p:cNvSpPr txBox="1"/>
          <p:nvPr/>
        </p:nvSpPr>
        <p:spPr>
          <a:xfrm>
            <a:off x="4926880" y="1919137"/>
            <a:ext cx="3064993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lt-LT" sz="2000" dirty="0"/>
              <a:t>Įvairovė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33AEEC-0205-4A58-B308-726402BC7F4E}"/>
              </a:ext>
            </a:extLst>
          </p:cNvPr>
          <p:cNvSpPr txBox="1"/>
          <p:nvPr/>
        </p:nvSpPr>
        <p:spPr>
          <a:xfrm>
            <a:off x="1943996" y="3343081"/>
            <a:ext cx="2776961" cy="10156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lt-LT" sz="2000" dirty="0"/>
              <a:t>Tinkamumas įvairiems amžiaus tarpsniams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5084C6-AFF6-459C-BCCF-CC42EBF32E9D}"/>
              </a:ext>
            </a:extLst>
          </p:cNvPr>
          <p:cNvSpPr txBox="1"/>
          <p:nvPr/>
        </p:nvSpPr>
        <p:spPr>
          <a:xfrm>
            <a:off x="4904131" y="5193382"/>
            <a:ext cx="3317166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lt-LT" sz="2000" dirty="0"/>
              <a:t>Efektyvumas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4BD4A-1D15-411F-AA2F-09A9AD22F6A7}"/>
              </a:ext>
            </a:extLst>
          </p:cNvPr>
          <p:cNvSpPr txBox="1"/>
          <p:nvPr/>
        </p:nvSpPr>
        <p:spPr>
          <a:xfrm>
            <a:off x="7936191" y="3512583"/>
            <a:ext cx="2664296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lt-LT" sz="2000" dirty="0"/>
              <a:t>Sudėtingumas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04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B3F732D-6DEF-4E58-B33A-3F17392D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645691"/>
          </a:xfrm>
        </p:spPr>
        <p:txBody>
          <a:bodyPr/>
          <a:lstStyle/>
          <a:p>
            <a:r>
              <a:rPr lang="lt-LT" dirty="0"/>
              <a:t>Linksmuolių menas...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7AD43CE8-81D2-4AA1-813D-22E32E565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33" y="806361"/>
            <a:ext cx="3561589" cy="2671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DD56078F-C7A6-45DB-82BC-4E7566982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9997" y="6316091"/>
            <a:ext cx="8220002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3B6D9AD2-8EE8-442E-8F47-4FE3DA452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27" y="3644899"/>
            <a:ext cx="3561589" cy="2671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F443CCDF-5B11-4C65-A0C8-5D51EF1EF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91" y="770769"/>
            <a:ext cx="3561589" cy="2671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68636585-1325-4864-A82F-1937EF488F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9" y="582935"/>
            <a:ext cx="2755714" cy="5692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0DE61877-B81A-49BD-A8F0-3D28D4620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84" y="3602535"/>
            <a:ext cx="3465846" cy="2713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82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E8C8913-CFB1-4B23-9953-A033DACE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Penktadienio STEAM iššūkis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1121043-0285-4B0F-A3C3-68508FA4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200" dirty="0"/>
              <a:t>įvairiomis priemonėmis sukurk žiemos gamtos reiškinius</a:t>
            </a:r>
          </a:p>
        </p:txBody>
      </p:sp>
      <p:sp>
        <p:nvSpPr>
          <p:cNvPr id="4" name="Cloud 3"/>
          <p:cNvSpPr/>
          <p:nvPr/>
        </p:nvSpPr>
        <p:spPr>
          <a:xfrm>
            <a:off x="2308198" y="3000372"/>
            <a:ext cx="3643338" cy="2143140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200" dirty="0">
                <a:solidFill>
                  <a:srgbClr val="0070C0"/>
                </a:solidFill>
              </a:rPr>
              <a:t>sukelk </a:t>
            </a:r>
            <a:r>
              <a:rPr lang="lt-LT" sz="2000" dirty="0">
                <a:solidFill>
                  <a:schemeClr val="tx1"/>
                </a:solidFill>
              </a:rPr>
              <a:t>pūgą</a:t>
            </a:r>
            <a:r>
              <a:rPr lang="lt-LT" sz="2200" dirty="0">
                <a:solidFill>
                  <a:srgbClr val="0070C0"/>
                </a:solidFill>
              </a:rPr>
              <a:t> </a:t>
            </a:r>
            <a:r>
              <a:rPr lang="lt-LT" sz="2000" dirty="0"/>
              <a:t>stiklinėje</a:t>
            </a:r>
            <a:endParaRPr lang="en-US" sz="2000" dirty="0"/>
          </a:p>
        </p:txBody>
      </p:sp>
      <p:sp>
        <p:nvSpPr>
          <p:cNvPr id="5" name="Cloud 4"/>
          <p:cNvSpPr/>
          <p:nvPr/>
        </p:nvSpPr>
        <p:spPr>
          <a:xfrm>
            <a:off x="7737486" y="2500306"/>
            <a:ext cx="3071834" cy="2428892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</a:rPr>
              <a:t>sukurk</a:t>
            </a:r>
            <a:r>
              <a:rPr lang="en-US" sz="2000" dirty="0"/>
              <a:t> </a:t>
            </a:r>
            <a:r>
              <a:rPr lang="en-US" sz="2000" dirty="0" err="1"/>
              <a:t>putojančią</a:t>
            </a:r>
            <a:r>
              <a:rPr lang="en-US" sz="2000" dirty="0"/>
              <a:t> </a:t>
            </a:r>
            <a:r>
              <a:rPr lang="en-US" sz="2000" dirty="0" err="1"/>
              <a:t>snaigę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3885" y="6316091"/>
            <a:ext cx="8476114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</p:spTree>
    <p:extLst>
      <p:ext uri="{BB962C8B-B14F-4D97-AF65-F5344CB8AC3E}">
        <p14:creationId xmlns:p14="http://schemas.microsoft.com/office/powerpoint/2010/main" val="17977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A46BE7B-3ABD-446F-8FB9-DFE9E53F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r>
              <a:rPr lang="lt-LT" dirty="0"/>
              <a:t>Meškučių pūga...</a:t>
            </a: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B931E70B-DD8E-4B32-8AF5-E655B7BCA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1965" y="6316091"/>
            <a:ext cx="8508034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48856AB8-4BFC-4C23-A8ED-9ECC3C456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29" y="764704"/>
            <a:ext cx="5532107" cy="4149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Turinio vietos rezervavimo ženklas 15">
            <a:extLst>
              <a:ext uri="{FF2B5EF4-FFF2-40B4-BE49-F238E27FC236}">
                <a16:creationId xmlns:a16="http://schemas.microsoft.com/office/drawing/2014/main" id="{6C9DFEA3-5D19-4FBC-AE1F-D706998E7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2432" y="2336154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26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09DEB55-F96F-4B85-B6B0-01277E456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65384"/>
          </a:xfrm>
        </p:spPr>
        <p:txBody>
          <a:bodyPr/>
          <a:lstStyle/>
          <a:p>
            <a:r>
              <a:rPr lang="lt-LT" dirty="0"/>
              <a:t>Kačiukų pūga...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AF8430CE-9386-488D-905B-E9A038C5F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41" y="1598688"/>
            <a:ext cx="3429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872EDE7C-740D-4D9D-9914-B484550A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9997" y="6316091"/>
            <a:ext cx="8220002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3E686F9A-3138-4E79-A6DC-B63C8CF0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332656"/>
            <a:ext cx="4378524" cy="5838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14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B2C1D8C-F680-4F2B-B0CE-E94C7E5D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58912"/>
          </a:xfrm>
        </p:spPr>
        <p:txBody>
          <a:bodyPr/>
          <a:lstStyle/>
          <a:p>
            <a:r>
              <a:rPr lang="lt-LT" dirty="0"/>
              <a:t>Linksmuoliai stebi...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541E28FF-8BFC-4D99-B094-E402CE57A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36" y="1052736"/>
            <a:ext cx="4984664" cy="3738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634A865B-7810-4268-97D4-D68B5C04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9997" y="6316091"/>
            <a:ext cx="8220002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4E39B46-F289-404F-BE8D-CB4C3704D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2276872"/>
            <a:ext cx="5154192" cy="3865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80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83B865E-8840-4E9F-B110-AC922CC1B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72662"/>
          </a:xfrm>
        </p:spPr>
        <p:txBody>
          <a:bodyPr/>
          <a:lstStyle/>
          <a:p>
            <a:r>
              <a:rPr lang="lt-LT" dirty="0"/>
              <a:t>Meškučių ypatingosios snaigės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D1BCAC73-F12D-4C80-A46D-B1A8725B6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7984" y="2077876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BA955996-0B47-4971-AB47-30CA75B1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7989" y="6316091"/>
            <a:ext cx="8292010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350128E-70CC-4786-8C0B-0ABDF25E3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2188" y="1441967"/>
            <a:ext cx="5298753" cy="3974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26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B99160D-2890-4867-8256-DE71C46F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804314"/>
          </a:xfrm>
        </p:spPr>
        <p:txBody>
          <a:bodyPr/>
          <a:lstStyle/>
          <a:p>
            <a:r>
              <a:rPr lang="lt-LT" dirty="0"/>
              <a:t>Kačiukų emocijos...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0F45D935-CC43-4118-820C-AE3CC18EC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287432"/>
            <a:ext cx="3786504" cy="5048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563FFE70-CE23-42EC-8B95-E2EB70C5C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9997" y="6316091"/>
            <a:ext cx="8220002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24985A01-9C92-4A62-9FB5-DE44C76CC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94" y="545952"/>
            <a:ext cx="4000482" cy="5333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07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3CC41F-6852-432D-9888-3671B58B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r>
              <a:rPr lang="lt-LT" dirty="0"/>
              <a:t>Linksmuolių snaigės...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11DFE9CF-0F80-4E35-B99A-4A2511279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882419"/>
            <a:ext cx="3849621" cy="2887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4979945F-B993-4E54-8DDC-57CE80A8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6021" y="6316091"/>
            <a:ext cx="8003978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D36D751-4525-46FE-BAC9-1A4E75EB7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87" y="3769635"/>
            <a:ext cx="3419872" cy="256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E3640C04-D359-4F35-AB93-6BACC289A7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63" y="692696"/>
            <a:ext cx="5340085" cy="400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52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40B163-9305-4BFC-9A35-5FA0E74EA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1018952"/>
          </a:xfrm>
        </p:spPr>
        <p:txBody>
          <a:bodyPr>
            <a:normAutofit/>
          </a:bodyPr>
          <a:lstStyle/>
          <a:p>
            <a:r>
              <a:rPr lang="lt-LT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REFLEKSIJA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7EF47F83-A811-4820-965B-42CAA79A4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01" y="1610487"/>
            <a:ext cx="3961507" cy="2228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1964" y="6133528"/>
            <a:ext cx="9577064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FFE41920-EDE5-429E-AEC2-268F056D5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04" y="3980879"/>
            <a:ext cx="3961508" cy="2228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4F26EB00-0E9A-4E38-AE46-57836BA46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2295" y="2627220"/>
            <a:ext cx="3811621" cy="2858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2FBC6635-2F58-4B8D-BBB1-3B53FE319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9691" y="889428"/>
            <a:ext cx="3619600" cy="271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13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9F12FB3-4144-4D53-BE73-60DBEA8FD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IŠVADOS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A063657-CDF4-4B38-BF78-1D93DFAA1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sz="3600" dirty="0"/>
              <a:t>* Veiklų metu vaikai buvo iniciatyvūs ir aktyvūs.</a:t>
            </a:r>
          </a:p>
          <a:p>
            <a:pPr marL="0" indent="0">
              <a:buNone/>
            </a:pPr>
            <a:r>
              <a:rPr lang="lt-LT" sz="3600" dirty="0"/>
              <a:t>* Kūrybiškai sprendė problemas bei bandė įsivertinti savo atliktą veiklą.</a:t>
            </a:r>
          </a:p>
          <a:p>
            <a:pPr marL="0" indent="0">
              <a:buNone/>
            </a:pPr>
            <a:r>
              <a:rPr lang="lt-LT" sz="3600" dirty="0"/>
              <a:t>* Sustiprino savo bendravimo ryšį su bendraamžiais bei mokytojomis.</a:t>
            </a:r>
          </a:p>
          <a:p>
            <a:pPr marL="0" indent="0">
              <a:buNone/>
            </a:pPr>
            <a:r>
              <a:rPr lang="lt-LT" sz="3600" dirty="0"/>
              <a:t>* Patyrė teigiamų</a:t>
            </a:r>
            <a:r>
              <a:rPr lang="lt-LT" sz="3600"/>
              <a:t>, netikėtų ir </a:t>
            </a:r>
            <a:r>
              <a:rPr lang="lt-LT" sz="3600" dirty="0"/>
              <a:t>džiugių emocijų.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3885" y="6316091"/>
            <a:ext cx="8476114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</p:spTree>
    <p:extLst>
      <p:ext uri="{BB962C8B-B14F-4D97-AF65-F5344CB8AC3E}">
        <p14:creationId xmlns:p14="http://schemas.microsoft.com/office/powerpoint/2010/main" val="3342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F303080-3556-4A42-BF94-446B31DD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UŽDAVINIAI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2F8DA04-C15E-4549-B2BE-B72B08079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lt-LT" sz="3600" dirty="0"/>
              <a:t>*Lavinti smalsumą, motyvaciją kurti, konstruoti, tyrinėti, eksperimentuoti, atrasti.</a:t>
            </a:r>
          </a:p>
          <a:p>
            <a:pPr>
              <a:buNone/>
            </a:pPr>
            <a:r>
              <a:rPr lang="lt-LT" sz="3600" dirty="0"/>
              <a:t>*Ugdyti kritinį mąstymą, kūrybiškumą, problemų sprendimo įgūdžius, įžvelgti priežasties ir pasekmės ryšį.</a:t>
            </a:r>
          </a:p>
          <a:p>
            <a:pPr>
              <a:buNone/>
            </a:pPr>
            <a:r>
              <a:rPr lang="lt-LT" sz="3600" dirty="0"/>
              <a:t>*Bendradarbiauti, </a:t>
            </a:r>
            <a:r>
              <a:rPr lang="en-US" sz="3600" dirty="0" err="1"/>
              <a:t>pratin</a:t>
            </a:r>
            <a:r>
              <a:rPr lang="lt-LT" sz="3600" dirty="0"/>
              <a:t>ti</a:t>
            </a:r>
            <a:r>
              <a:rPr lang="en-US" sz="3600" dirty="0"/>
              <a:t>s </a:t>
            </a:r>
            <a:r>
              <a:rPr lang="en-US" sz="3600" dirty="0" err="1"/>
              <a:t>dirbti</a:t>
            </a:r>
            <a:r>
              <a:rPr lang="en-US" sz="3600" dirty="0"/>
              <a:t> </a:t>
            </a:r>
            <a:r>
              <a:rPr lang="lt-LT" sz="3600" dirty="0"/>
              <a:t>komandos</a:t>
            </a:r>
            <a:r>
              <a:rPr lang="en-US" sz="3600" dirty="0"/>
              <a:t>e</a:t>
            </a:r>
            <a:r>
              <a:rPr lang="lt-LT" sz="3600" dirty="0"/>
              <a:t>.</a:t>
            </a:r>
          </a:p>
          <a:p>
            <a:pPr>
              <a:buNone/>
            </a:pPr>
            <a:r>
              <a:rPr lang="lt-LT" sz="3600" dirty="0"/>
              <a:t>*Patirti džiugias emocijas.</a:t>
            </a:r>
            <a:endParaRPr lang="en-US" sz="3600" dirty="0"/>
          </a:p>
          <a:p>
            <a:endParaRPr lang="lt-L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36761" y="6316091"/>
            <a:ext cx="8333238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</p:spTree>
    <p:extLst>
      <p:ext uri="{BB962C8B-B14F-4D97-AF65-F5344CB8AC3E}">
        <p14:creationId xmlns:p14="http://schemas.microsoft.com/office/powerpoint/2010/main" val="11947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3820A87-6555-4353-95FC-55780DFC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4438AB7-CF33-41F0-8AB0-49BFF491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812" y="1417637"/>
            <a:ext cx="9782801" cy="4572000"/>
          </a:xfrm>
        </p:spPr>
        <p:txBody>
          <a:bodyPr/>
          <a:lstStyle/>
          <a:p>
            <a:endParaRPr lang="lt-LT" dirty="0"/>
          </a:p>
          <a:p>
            <a:endParaRPr lang="lt-LT" dirty="0"/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DĖKOJAME UŽ </a:t>
            </a:r>
            <a:r>
              <a:rPr lang="en-US" sz="4000" dirty="0">
                <a:solidFill>
                  <a:schemeClr val="bg1"/>
                </a:solidFill>
                <a:cs typeface="Calibri" panose="020F0502020204030204" pitchFamily="34" charset="0"/>
              </a:rPr>
              <a:t>D</a:t>
            </a:r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ĖMESĮ</a:t>
            </a:r>
            <a:r>
              <a:rPr lang="en-US" sz="4000" dirty="0">
                <a:solidFill>
                  <a:schemeClr val="bg1"/>
                </a:solidFill>
                <a:cs typeface="Calibri" panose="020F0502020204030204" pitchFamily="34" charset="0"/>
              </a:rPr>
              <a:t>!</a:t>
            </a:r>
            <a:endParaRPr lang="lt-LT" sz="40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5323" y="6316091"/>
            <a:ext cx="8404676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</p:spTree>
    <p:extLst>
      <p:ext uri="{BB962C8B-B14F-4D97-AF65-F5344CB8AC3E}">
        <p14:creationId xmlns:p14="http://schemas.microsoft.com/office/powerpoint/2010/main" val="38894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98FB1FB-A58F-41CD-8E46-6365255A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bg1"/>
                </a:solidFill>
                <a:cs typeface="Calibri" panose="020F0502020204030204" pitchFamily="34" charset="0"/>
              </a:rPr>
              <a:t>Pirmadienio STEAM iššūkis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A088704-920A-4122-90B9-80E394622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300" dirty="0">
                <a:solidFill>
                  <a:schemeClr val="tx1"/>
                </a:solidFill>
              </a:rPr>
              <a:t>pasirinktomis priemonėmis patyrinėk ledą ir jo savybes</a:t>
            </a:r>
          </a:p>
        </p:txBody>
      </p:sp>
      <p:sp>
        <p:nvSpPr>
          <p:cNvPr id="4" name="Cloud 3"/>
          <p:cNvSpPr/>
          <p:nvPr/>
        </p:nvSpPr>
        <p:spPr>
          <a:xfrm>
            <a:off x="1665256" y="2285992"/>
            <a:ext cx="3214710" cy="1857388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200" dirty="0">
                <a:solidFill>
                  <a:srgbClr val="0070C0"/>
                </a:solidFill>
              </a:rPr>
              <a:t>išgelbėk</a:t>
            </a:r>
            <a:r>
              <a:rPr lang="lt-LT" sz="2000" dirty="0"/>
              <a:t> lede įstrigusį žaislą</a:t>
            </a:r>
            <a:endParaRPr lang="en-US" sz="2000" dirty="0"/>
          </a:p>
        </p:txBody>
      </p:sp>
      <p:sp>
        <p:nvSpPr>
          <p:cNvPr id="5" name="Cloud 4"/>
          <p:cNvSpPr/>
          <p:nvPr/>
        </p:nvSpPr>
        <p:spPr>
          <a:xfrm>
            <a:off x="4165586" y="3429000"/>
            <a:ext cx="3286148" cy="2571768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</a:rPr>
              <a:t>sukurk</a:t>
            </a:r>
            <a:r>
              <a:rPr lang="en-US" sz="2000" dirty="0"/>
              <a:t> </a:t>
            </a:r>
            <a:r>
              <a:rPr lang="en-US" sz="2000" dirty="0" err="1"/>
              <a:t>spalvotą</a:t>
            </a:r>
            <a:r>
              <a:rPr lang="en-US" sz="2000" dirty="0"/>
              <a:t> </a:t>
            </a:r>
            <a:r>
              <a:rPr lang="en-US" sz="2000" dirty="0" err="1"/>
              <a:t>ledo</a:t>
            </a:r>
            <a:r>
              <a:rPr lang="en-US" sz="2000" dirty="0"/>
              <a:t> </a:t>
            </a:r>
            <a:r>
              <a:rPr lang="en-US" sz="2000" dirty="0" err="1"/>
              <a:t>girliandą</a:t>
            </a:r>
            <a:endParaRPr lang="en-US" sz="2000" dirty="0"/>
          </a:p>
        </p:txBody>
      </p:sp>
      <p:sp>
        <p:nvSpPr>
          <p:cNvPr id="6" name="Cloud 5"/>
          <p:cNvSpPr/>
          <p:nvPr/>
        </p:nvSpPr>
        <p:spPr>
          <a:xfrm>
            <a:off x="7951800" y="2571744"/>
            <a:ext cx="3071834" cy="2143140"/>
          </a:xfrm>
          <a:prstGeom prst="cloud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61000"/>
                  <a:alpha val="100000"/>
                  <a:satMod val="18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</a:rPr>
              <a:t>išbandyk</a:t>
            </a:r>
            <a:r>
              <a:rPr lang="en-US" sz="2000" dirty="0"/>
              <a:t> </a:t>
            </a:r>
            <a:r>
              <a:rPr lang="en-US" sz="2000" dirty="0" err="1"/>
              <a:t>ledo</a:t>
            </a:r>
            <a:r>
              <a:rPr lang="en-US" sz="2000" dirty="0"/>
              <a:t> </a:t>
            </a:r>
            <a:r>
              <a:rPr lang="en-US" sz="2000" dirty="0" err="1"/>
              <a:t>žvejybą</a:t>
            </a:r>
            <a:endParaRPr lang="en-US" sz="2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51141" y="6316091"/>
            <a:ext cx="7618858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"STEAM'ukas žiemą"</a:t>
            </a:r>
          </a:p>
        </p:txBody>
      </p:sp>
    </p:spTree>
    <p:extLst>
      <p:ext uri="{BB962C8B-B14F-4D97-AF65-F5344CB8AC3E}">
        <p14:creationId xmlns:p14="http://schemas.microsoft.com/office/powerpoint/2010/main" val="5267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EB2E3D2-8EAF-4EDF-82ED-CE0D86CC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cs typeface="Calibri" panose="020F0502020204030204" pitchFamily="34" charset="0"/>
              </a:rPr>
              <a:t>Meškučių grupės vaikučiai gelbėjo lede įstrigusį žaisliuką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74C889CF-BD9F-489D-9CEA-A357B03E8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8691" y="2723045"/>
            <a:ext cx="4572000" cy="2222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799AECDF-4C1D-4550-B6D7-86FD5B9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0036" y="6316091"/>
            <a:ext cx="7859963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C2E53A0-2EC4-4DB7-9F12-2CB565C0F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2104" y="2796453"/>
            <a:ext cx="4662010" cy="2266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E59065E7-40C5-46C3-BBFF-32BE0D23E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61" y="1573337"/>
            <a:ext cx="2512874" cy="4587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71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A28FBA7-1F1D-4B5F-ADB7-0DE54EB9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731045"/>
          </a:xfrm>
        </p:spPr>
        <p:txBody>
          <a:bodyPr/>
          <a:lstStyle/>
          <a:p>
            <a:pPr algn="ctr"/>
            <a:r>
              <a:rPr lang="lt-LT" dirty="0"/>
              <a:t>Kačiukų grupės vaikučių</a:t>
            </a:r>
            <a:r>
              <a:rPr lang="en-US" dirty="0"/>
              <a:t> </a:t>
            </a:r>
            <a:r>
              <a:rPr lang="en-US" dirty="0" err="1"/>
              <a:t>gelb</a:t>
            </a:r>
            <a:r>
              <a:rPr lang="lt-LT" dirty="0"/>
              <a:t>ė</a:t>
            </a:r>
            <a:r>
              <a:rPr lang="en-US" dirty="0" err="1"/>
              <a:t>jimo</a:t>
            </a:r>
            <a:r>
              <a:rPr lang="en-US" dirty="0"/>
              <a:t> </a:t>
            </a:r>
            <a:r>
              <a:rPr lang="en-US" dirty="0" err="1"/>
              <a:t>operacija</a:t>
            </a:r>
            <a:r>
              <a:rPr lang="en-US" dirty="0"/>
              <a:t>…</a:t>
            </a:r>
            <a:endParaRPr lang="lt-LT" dirty="0"/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98B2DBC5-7E7C-4487-A958-216D4EE93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01" y="1916832"/>
            <a:ext cx="6028928" cy="3391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A2138B91-8A26-4BB8-900F-4733B424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1963" y="6316091"/>
            <a:ext cx="8508035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50C1B9B8-1456-4E59-AF68-BC6DF6797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570" y="2657357"/>
            <a:ext cx="5057799" cy="2845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2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0298343-070D-4C36-9722-997FED20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pPr algn="ctr"/>
            <a:r>
              <a:rPr lang="lt-LT" dirty="0"/>
              <a:t>Linksmuolių grupės tyrinėtojas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5E1849FF-01E1-4361-A5FC-6995DAF89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6831" y="1664804"/>
            <a:ext cx="432048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7FBAD1B0-2D3F-42EE-B680-CA37BE42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7989" y="6316091"/>
            <a:ext cx="8292010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538FAC98-683C-470D-9C34-244D0728E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0618" y="2376730"/>
            <a:ext cx="4255243" cy="3191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657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6F70368-6296-48D5-A4A3-E0AD235C2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58912"/>
          </a:xfrm>
        </p:spPr>
        <p:txBody>
          <a:bodyPr/>
          <a:lstStyle/>
          <a:p>
            <a:pPr algn="ctr"/>
            <a:r>
              <a:rPr lang="lt-LT" dirty="0"/>
              <a:t>Meškučių grupės spalvotoji girlianda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62A3359F-B91D-4891-9B56-B6B10200F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1844824"/>
            <a:ext cx="3270359" cy="4360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4BC5221B-E393-4CFA-8C51-D584CB6A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1965" y="6316091"/>
            <a:ext cx="8508034" cy="365125"/>
          </a:xfrm>
        </p:spPr>
        <p:txBody>
          <a:bodyPr/>
          <a:lstStyle/>
          <a:p>
            <a:pPr rtl="0"/>
            <a:r>
              <a:rPr lang="lt-LT" noProof="0" dirty="0">
                <a:solidFill>
                  <a:schemeClr val="bg1"/>
                </a:solidFill>
              </a:rPr>
              <a:t>Projektinė savaitė "</a:t>
            </a:r>
            <a:r>
              <a:rPr lang="lt-LT" noProof="0" dirty="0" err="1">
                <a:solidFill>
                  <a:schemeClr val="bg1"/>
                </a:solidFill>
              </a:rPr>
              <a:t>STEAM'ukas</a:t>
            </a:r>
            <a:r>
              <a:rPr lang="lt-LT" noProof="0" dirty="0">
                <a:solidFill>
                  <a:schemeClr val="bg1"/>
                </a:solidFill>
              </a:rPr>
              <a:t> žiemą"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30DFD990-659F-41D9-B8AB-B0E26EC49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132981"/>
            <a:ext cx="5813971" cy="4360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68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zaino Snaigės šablonas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588_TF03460579" id="{0A4CB73A-DB23-4990-B8C5-4C83DBF400F3}" vid="{FB9897C5-26CC-48FD-A42D-92E24B22AC81}"/>
    </a:ext>
  </a:extLst>
</a:theme>
</file>

<file path=ppt/theme/theme2.xml><?xml version="1.0" encoding="utf-8"?>
<a:theme xmlns:a="http://schemas.openxmlformats.org/drawingml/2006/main" name="„Office“ tema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„Office“ tema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15ED37-D514-41C3-9B3C-B262145D17B7}">
  <ds:schemaRefs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a4f35948-e619-41b3-aa29-22878b09cfd2"/>
    <ds:schemaRef ds:uri="40262f94-9f35-4ac3-9a90-690165a166b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Dizaino Snaigės skaidrės</Template>
  <TotalTime>371</TotalTime>
  <Words>590</Words>
  <Application>Microsoft Office PowerPoint</Application>
  <PresentationFormat>Pasirinktinai</PresentationFormat>
  <Paragraphs>125</Paragraphs>
  <Slides>40</Slides>
  <Notes>3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40</vt:i4>
      </vt:variant>
    </vt:vector>
  </HeadingPairs>
  <TitlesOfParts>
    <vt:vector size="46" baseType="lpstr">
      <vt:lpstr>Arial</vt:lpstr>
      <vt:lpstr>Calibri</vt:lpstr>
      <vt:lpstr>Century Gothic</vt:lpstr>
      <vt:lpstr>Euphemia</vt:lpstr>
      <vt:lpstr>Times New Roman</vt:lpstr>
      <vt:lpstr>Dizaino Snaigės šablonas</vt:lpstr>
      <vt:lpstr>STEAM’ukas žiemą</vt:lpstr>
      <vt:lpstr>STEAM, kas tai?</vt:lpstr>
      <vt:lpstr>PROJEKTAS „STEAM’ukas žiemą“</vt:lpstr>
      <vt:lpstr>UŽDAVINIAI</vt:lpstr>
      <vt:lpstr>Pirmadienio STEAM iššūkis</vt:lpstr>
      <vt:lpstr>Meškučių grupės vaikučiai gelbėjo lede įstrigusį žaisliuką</vt:lpstr>
      <vt:lpstr>Kačiukų grupės vaikučių gelbėjimo operacija…</vt:lpstr>
      <vt:lpstr>Linksmuolių grupės tyrinėtojas</vt:lpstr>
      <vt:lpstr>Meškučių grupės spalvotoji girlianda</vt:lpstr>
      <vt:lpstr>Kačiukų grupės girlianda</vt:lpstr>
      <vt:lpstr>Linksmuolių grupės girlianda</vt:lpstr>
      <vt:lpstr>Meškučių grupės ledukų žvejyba</vt:lpstr>
      <vt:lpstr>Kačiukų grupės žvejyba...</vt:lpstr>
      <vt:lpstr>Linksmuolio žvejyba...</vt:lpstr>
      <vt:lpstr>Antradienio STEAM iššūkis</vt:lpstr>
      <vt:lpstr>Meškučių grupės vaikučiai stebėjo ledo ir spalvų draugystę...</vt:lpstr>
      <vt:lpstr>Kačiukų grupės vaikai stebėjo ledo, druskos ir spalvų žaismą...</vt:lpstr>
      <vt:lpstr>Linksmuolio bandymai...</vt:lpstr>
      <vt:lpstr>Meškučiai pasiruošė druskos kristalo ,,auginimui“...</vt:lpstr>
      <vt:lpstr>Linksmuolių druskos kristalai...</vt:lpstr>
      <vt:lpstr>Trečiadienio STEAM iššūkis</vt:lpstr>
      <vt:lpstr>Kačiukų ir Meškučių sniego tvirtovė...</vt:lpstr>
      <vt:lpstr>Linksmuolių sniego statiniai...</vt:lpstr>
      <vt:lpstr>Meškučių išsiveržęs vulkanas...</vt:lpstr>
      <vt:lpstr>Kačiukai stebi vulkaną lauke</vt:lpstr>
      <vt:lpstr>Linksmuolio vulkanas...</vt:lpstr>
      <vt:lpstr>Ketvirtadienio STEAM iššūkis</vt:lpstr>
      <vt:lpstr>Meškučių meno projektas</vt:lpstr>
      <vt:lpstr>Kačiukų meno projektas</vt:lpstr>
      <vt:lpstr>Linksmuolių menas...</vt:lpstr>
      <vt:lpstr>Penktadienio STEAM iššūkis</vt:lpstr>
      <vt:lpstr>Meškučių pūga...</vt:lpstr>
      <vt:lpstr>Kačiukų pūga...</vt:lpstr>
      <vt:lpstr>Linksmuoliai stebi...</vt:lpstr>
      <vt:lpstr>Meškučių ypatingosios snaigės</vt:lpstr>
      <vt:lpstr>Kačiukų emocijos...</vt:lpstr>
      <vt:lpstr>Linksmuolių snaigės...</vt:lpstr>
      <vt:lpstr>      REFLEKSIJA</vt:lpstr>
      <vt:lpstr>IŠVADOS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STEAMukas žiemą</dc:title>
  <dc:creator>Lenovo1</dc:creator>
  <cp:lastModifiedBy>Pavaduotoja</cp:lastModifiedBy>
  <cp:revision>38</cp:revision>
  <dcterms:created xsi:type="dcterms:W3CDTF">2021-01-24T12:59:22Z</dcterms:created>
  <dcterms:modified xsi:type="dcterms:W3CDTF">2021-02-04T06:33:59Z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